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5811315" y="1107575"/>
            <a:ext cx="5884298" cy="2332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b="1" lang="ru-RU" sz="4000">
                <a:latin typeface="Roboto"/>
                <a:ea typeface="Roboto"/>
                <a:cs typeface="Roboto"/>
                <a:sym typeface="Roboto"/>
              </a:rPr>
              <a:t>Как справляться со стрессом и выгоранием в работе рекрутера</a:t>
            </a:r>
            <a:endParaRPr b="1" sz="4000"/>
          </a:p>
        </p:txBody>
      </p:sp>
      <p:sp>
        <p:nvSpPr>
          <p:cNvPr id="85" name="Google Shape;85;p13"/>
          <p:cNvSpPr txBox="1"/>
          <p:nvPr/>
        </p:nvSpPr>
        <p:spPr>
          <a:xfrm>
            <a:off x="5811315" y="3660006"/>
            <a:ext cx="61010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 серии Мастер классов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TOOLBOX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РЕКРУТЕРА ПЕРСОНАЛА</a:t>
            </a:r>
            <a:endParaRPr/>
          </a:p>
        </p:txBody>
      </p:sp>
      <p:pic>
        <p:nvPicPr>
          <p:cNvPr descr="Изображение выглядит как текст, логотип, Шрифт, Торговая марка&#10;&#10;Автоматически созданное описание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315" y="190511"/>
            <a:ext cx="2010821" cy="778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Шрифт, Графика, снимок экрана, логотип&#10;&#10;Автоматически созданное описание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3557" y="238563"/>
            <a:ext cx="1716596" cy="6915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673844" y="5380963"/>
            <a:ext cx="6021769" cy="9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Данный документ был разработан в рамках проекта USAID «Безопасная миграция в Центральной Азии». Презентационные документы были созданы при поддержке американского народа через Агентство США по международному развитию (USAID). Ответственность за содержание продукта лежит на Winrock International и не обязательно отражает официальную точку зрения USAID или правительства США.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Графика, Шрифт, графический дизайн, дизайн&#10;&#10;Автоматически созданное описание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1574" y="328708"/>
            <a:ext cx="2010821" cy="501793"/>
          </a:xfrm>
          <a:prstGeom prst="rect">
            <a:avLst/>
          </a:prstGeom>
          <a:noFill/>
          <a:ln>
            <a:noFill/>
          </a:ln>
          <a:effectLst>
            <a:outerShdw blurRad="50800" sx="101000" rotWithShape="0" algn="t" dir="5400000" dist="38100" sy="101000">
              <a:schemeClr val="dk2">
                <a:alpha val="40000"/>
              </a:schemeClr>
            </a:outerShdw>
          </a:effectLst>
        </p:spPr>
      </p:pic>
      <p:pic>
        <p:nvPicPr>
          <p:cNvPr descr="Изображение выглядит как человек, одежда, в помещении&#10;&#10;Автоматически созданное описание" id="90" name="Google Shape;90;p13"/>
          <p:cNvPicPr preferRelativeResize="0"/>
          <p:nvPr/>
        </p:nvPicPr>
        <p:blipFill rotWithShape="1">
          <a:blip r:embed="rId6">
            <a:alphaModFix/>
          </a:blip>
          <a:srcRect b="0" l="26544" r="12063" t="0"/>
          <a:stretch/>
        </p:blipFill>
        <p:spPr>
          <a:xfrm>
            <a:off x="1" y="-1651"/>
            <a:ext cx="56738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1104317" y="73385"/>
            <a:ext cx="96258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ЧЕМПИОН ПО БОКСУ </a:t>
            </a:r>
            <a:r>
              <a:rPr b="1" i="0" lang="ru-RU" sz="2200" u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ВИННИ ПАЦИЕНЦА</a:t>
            </a:r>
            <a:r>
              <a:rPr b="1" i="0" lang="ru-RU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 ПО ПРОЗВИЩУ «ПАЗМАНСКИЙ ДЬЯВОЛ» 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/>
        </p:nvSpPr>
        <p:spPr>
          <a:xfrm>
            <a:off x="280687" y="226234"/>
            <a:ext cx="59464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Преодоление профессионального выгорания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3" name="Google Shape;213;p23"/>
          <p:cNvGrpSpPr/>
          <p:nvPr/>
        </p:nvGrpSpPr>
        <p:grpSpPr>
          <a:xfrm>
            <a:off x="285798" y="1730950"/>
            <a:ext cx="11620403" cy="3575508"/>
            <a:chOff x="5111" y="1082768"/>
            <a:chExt cx="11620403" cy="3575508"/>
          </a:xfrm>
        </p:grpSpPr>
        <p:sp>
          <p:nvSpPr>
            <p:cNvPr id="214" name="Google Shape;214;p23"/>
            <p:cNvSpPr/>
            <p:nvPr/>
          </p:nvSpPr>
          <p:spPr>
            <a:xfrm>
              <a:off x="5111" y="1082768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3"/>
            <p:cNvSpPr txBox="1"/>
            <p:nvPr/>
          </p:nvSpPr>
          <p:spPr>
            <a:xfrm>
              <a:off x="44382" y="1122039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установить реалистичные цели и ожидания относительно своей работы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436457" y="1476074"/>
              <a:ext cx="473754" cy="5542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3"/>
            <p:cNvSpPr txBox="1"/>
            <p:nvPr/>
          </p:nvSpPr>
          <p:spPr>
            <a:xfrm>
              <a:off x="2436457" y="1586915"/>
              <a:ext cx="331628" cy="33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3133681" y="1082768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rgbClr val="AC91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3"/>
            <p:cNvSpPr txBox="1"/>
            <p:nvPr/>
          </p:nvSpPr>
          <p:spPr>
            <a:xfrm>
              <a:off x="3172952" y="1122039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научиться говорить «нет» излишним обязательствам и задачам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565027" y="1476074"/>
              <a:ext cx="473754" cy="5542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E8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3"/>
            <p:cNvSpPr txBox="1"/>
            <p:nvPr/>
          </p:nvSpPr>
          <p:spPr>
            <a:xfrm>
              <a:off x="5565027" y="1586915"/>
              <a:ext cx="331628" cy="33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6262251" y="1082768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rgbClr val="B67D7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6301522" y="1122039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делегировать часть работы другим людям или перераспределить свои обязанности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8693597" y="1476074"/>
              <a:ext cx="473754" cy="5542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97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 txBox="1"/>
            <p:nvPr/>
          </p:nvSpPr>
          <p:spPr>
            <a:xfrm>
              <a:off x="8693597" y="1586915"/>
              <a:ext cx="331628" cy="33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9390821" y="1082768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rgbClr val="C1676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3"/>
            <p:cNvSpPr txBox="1"/>
            <p:nvPr/>
          </p:nvSpPr>
          <p:spPr>
            <a:xfrm>
              <a:off x="9430092" y="1122039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улучшить свои навыки управления временем и приоритетами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 rot="5400000">
              <a:off x="10271290" y="2580012"/>
              <a:ext cx="473754" cy="5542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8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10341907" y="2620236"/>
              <a:ext cx="332521" cy="331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9390821" y="3317461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rgbClr val="CE4F4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3"/>
            <p:cNvSpPr txBox="1"/>
            <p:nvPr/>
          </p:nvSpPr>
          <p:spPr>
            <a:xfrm>
              <a:off x="9430092" y="3356732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вести здоровый образ жизни: правильно питаться, достаточно спать, заниматься физической активностью и хобби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 rot="10800000">
              <a:off x="8720413" y="3710767"/>
              <a:ext cx="473754" cy="5542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83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8862539" y="3821608"/>
              <a:ext cx="331628" cy="33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6262251" y="3317461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rgbClr val="DD363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3"/>
            <p:cNvSpPr txBox="1"/>
            <p:nvPr/>
          </p:nvSpPr>
          <p:spPr>
            <a:xfrm>
              <a:off x="6301522" y="3356732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находить время для отдыха и релаксации: медитации, йоги, массажа, ароматерапии и т.д.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591843" y="3710767"/>
              <a:ext cx="473754" cy="5542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 txBox="1"/>
            <p:nvPr/>
          </p:nvSpPr>
          <p:spPr>
            <a:xfrm>
              <a:off x="5733969" y="3821608"/>
              <a:ext cx="331628" cy="33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3133681" y="3317461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rgbClr val="ED1B1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 txBox="1"/>
            <p:nvPr/>
          </p:nvSpPr>
          <p:spPr>
            <a:xfrm>
              <a:off x="3172952" y="3356732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поддерживать хорошие отношения с коллегами, друзьями и семьей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 rot="10800000">
              <a:off x="2463273" y="3710767"/>
              <a:ext cx="473754" cy="5542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 txBox="1"/>
            <p:nvPr/>
          </p:nvSpPr>
          <p:spPr>
            <a:xfrm>
              <a:off x="2605399" y="3821608"/>
              <a:ext cx="331628" cy="33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5111" y="3317461"/>
              <a:ext cx="2234693" cy="1340815"/>
            </a:xfrm>
            <a:prstGeom prst="roundRect">
              <a:avLst>
                <a:gd fmla="val 10000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44382" y="3356732"/>
              <a:ext cx="2156151" cy="126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1" lang="ru-RU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искать новые возможности для профессионального развития и самореализации</a:t>
              </a:r>
              <a:endParaRPr b="1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 b="0" l="16068" r="13089" t="0"/>
          <a:stretch/>
        </p:blipFill>
        <p:spPr>
          <a:xfrm>
            <a:off x="0" y="0"/>
            <a:ext cx="72405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7529417" y="2951946"/>
            <a:ext cx="41151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УПРАЖНЕНИЕ «КОРРИДОР»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306"/>
            <a:ext cx="12215762" cy="652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фера, мяч, яйцо, шар&#10;&#10;Автоматически созданное описание" id="100" name="Google Shape;100;p15"/>
          <p:cNvPicPr preferRelativeResize="0"/>
          <p:nvPr/>
        </p:nvPicPr>
        <p:blipFill rotWithShape="1">
          <a:blip r:embed="rId3">
            <a:alphaModFix/>
          </a:blip>
          <a:srcRect b="2953" l="38061" r="0" t="0"/>
          <a:stretch/>
        </p:blipFill>
        <p:spPr>
          <a:xfrm>
            <a:off x="5600700" y="-26908"/>
            <a:ext cx="6591300" cy="6884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167563" y="180688"/>
            <a:ext cx="51759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Согласно исследованию, проведенному Всемирной организацией здравоохранения (ВОЗ) в 2019 году:</a:t>
            </a: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364870" y="1476639"/>
            <a:ext cx="4974761" cy="4300203"/>
            <a:chOff x="364870" y="970383"/>
            <a:chExt cx="4974761" cy="4300203"/>
          </a:xfrm>
        </p:grpSpPr>
        <p:grpSp>
          <p:nvGrpSpPr>
            <p:cNvPr id="103" name="Google Shape;103;p15"/>
            <p:cNvGrpSpPr/>
            <p:nvPr/>
          </p:nvGrpSpPr>
          <p:grpSpPr>
            <a:xfrm>
              <a:off x="364870" y="1230922"/>
              <a:ext cx="4974761" cy="3789663"/>
              <a:chOff x="3892" y="353241"/>
              <a:chExt cx="4974761" cy="3789663"/>
            </a:xfrm>
          </p:grpSpPr>
          <p:sp>
            <p:nvSpPr>
              <p:cNvPr id="104" name="Google Shape;104;p15"/>
              <p:cNvSpPr/>
              <p:nvPr/>
            </p:nvSpPr>
            <p:spPr>
              <a:xfrm>
                <a:off x="3892" y="353241"/>
                <a:ext cx="1381878" cy="1381878"/>
              </a:xfrm>
              <a:prstGeom prst="ellipse">
                <a:avLst/>
              </a:prstGeom>
              <a:solidFill>
                <a:schemeClr val="accent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5"/>
              <p:cNvSpPr txBox="1"/>
              <p:nvPr/>
            </p:nvSpPr>
            <p:spPr>
              <a:xfrm>
                <a:off x="206263" y="555612"/>
                <a:ext cx="977136" cy="977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900"/>
                  <a:buFont typeface="Calibri"/>
                  <a:buNone/>
                </a:pPr>
                <a:r>
                  <a:rPr lang="ru-RU" sz="3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9% </a:t>
                </a: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94087" y="1847328"/>
                <a:ext cx="801489" cy="801489"/>
              </a:xfrm>
              <a:prstGeom prst="mathPlus">
                <a:avLst>
                  <a:gd fmla="val 23520" name="adj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5"/>
              <p:cNvSpPr txBox="1"/>
              <p:nvPr/>
            </p:nvSpPr>
            <p:spPr>
              <a:xfrm>
                <a:off x="400324" y="2153817"/>
                <a:ext cx="589015" cy="18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3892" y="2761026"/>
                <a:ext cx="1381878" cy="1381878"/>
              </a:xfrm>
              <a:prstGeom prst="ellipse">
                <a:avLst/>
              </a:prstGeom>
              <a:solidFill>
                <a:srgbClr val="C85B5B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5"/>
              <p:cNvSpPr txBox="1"/>
              <p:nvPr/>
            </p:nvSpPr>
            <p:spPr>
              <a:xfrm>
                <a:off x="206263" y="2963397"/>
                <a:ext cx="977136" cy="977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900"/>
                  <a:buFont typeface="Calibri"/>
                  <a:buNone/>
                </a:pPr>
                <a:r>
                  <a:rPr lang="ru-RU" sz="3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23%</a:t>
                </a: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1593052" y="1991043"/>
                <a:ext cx="439437" cy="514058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FE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5"/>
              <p:cNvSpPr txBox="1"/>
              <p:nvPr/>
            </p:nvSpPr>
            <p:spPr>
              <a:xfrm>
                <a:off x="1593052" y="2093855"/>
                <a:ext cx="307606" cy="30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Calibri"/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2214897" y="866194"/>
                <a:ext cx="2763756" cy="2763756"/>
              </a:xfrm>
              <a:prstGeom prst="ellipse">
                <a:avLst/>
              </a:prstGeom>
              <a:solidFill>
                <a:srgbClr val="FE00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5"/>
              <p:cNvSpPr txBox="1"/>
              <p:nvPr/>
            </p:nvSpPr>
            <p:spPr>
              <a:xfrm>
                <a:off x="2619640" y="1270937"/>
                <a:ext cx="1954270" cy="1954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0000" lIns="80000" spcFirstLastPara="1" rIns="80000" wrap="square" tIns="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300"/>
                  <a:buFont typeface="Calibri"/>
                  <a:buNone/>
                </a:pPr>
                <a:r>
                  <a:rPr lang="ru-RU" sz="6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100%</a:t>
                </a:r>
                <a:endParaRPr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>
              <a:off x="2755544" y="970383"/>
              <a:ext cx="2286000" cy="6531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204" y="56785"/>
                  </a:moveTo>
                  <a:lnTo>
                    <a:pt x="-20000" y="56785"/>
                  </a:lnTo>
                  <a:lnTo>
                    <a:pt x="-56000" y="135000"/>
                  </a:lnTo>
                </a:path>
              </a:pathLst>
            </a:custGeom>
            <a:solidFill>
              <a:srgbClr val="A5A5A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Синдром выгорания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755544" y="4617443"/>
              <a:ext cx="2286000" cy="6531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204" y="65357"/>
                  </a:moveTo>
                  <a:lnTo>
                    <a:pt x="-20980" y="65357"/>
                  </a:lnTo>
                  <a:lnTo>
                    <a:pt x="-56000" y="-17572"/>
                  </a:lnTo>
                </a:path>
              </a:pathLst>
            </a:custGeom>
            <a:solidFill>
              <a:srgbClr val="AD63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Высокий уровень стресса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7882035" y="920621"/>
            <a:ext cx="392119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>
                <a:solidFill>
                  <a:srgbClr val="485052"/>
                </a:solidFill>
                <a:latin typeface="Roboto"/>
                <a:ea typeface="Roboto"/>
                <a:cs typeface="Roboto"/>
                <a:sym typeface="Roboto"/>
              </a:rPr>
              <a:t>Всемирная организация здравоохранения (ВОЗ)</a:t>
            </a:r>
            <a:r>
              <a:rPr b="0" i="0" lang="ru-RU" sz="2000">
                <a:solidFill>
                  <a:srgbClr val="485052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>
                <a:solidFill>
                  <a:srgbClr val="485052"/>
                </a:solidFill>
                <a:latin typeface="Roboto"/>
                <a:ea typeface="Roboto"/>
                <a:cs typeface="Roboto"/>
                <a:sym typeface="Roboto"/>
              </a:rPr>
              <a:t>официально включила профессиональное выгорание в 11 пересмотр Международной классификации болезней (МКБ-11).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8505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>
                <a:solidFill>
                  <a:srgbClr val="485052"/>
                </a:solidFill>
                <a:latin typeface="Roboto"/>
                <a:ea typeface="Roboto"/>
                <a:cs typeface="Roboto"/>
                <a:sym typeface="Roboto"/>
              </a:rPr>
              <a:t>Согласно этому решению, речь идет о клинически значимом синдроме, «проистекающему от ситуации хронического стресса на рабочем месте, которую не удается успешно преодолеть».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Изображение выглядит как человек, в помещении, одежда, стена&#10;&#10;Автоматически созданное описание"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14603" r="11089" t="0"/>
          <a:stretch/>
        </p:blipFill>
        <p:spPr>
          <a:xfrm>
            <a:off x="0" y="0"/>
            <a:ext cx="76441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одежда, человек, Человеческое лицо, локоть&#10;&#10;Автоматически созданное описание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93306"/>
            <a:ext cx="667740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7"/>
          <p:cNvGrpSpPr/>
          <p:nvPr/>
        </p:nvGrpSpPr>
        <p:grpSpPr>
          <a:xfrm>
            <a:off x="156289" y="250691"/>
            <a:ext cx="6713372" cy="6076695"/>
            <a:chOff x="268256" y="3431"/>
            <a:chExt cx="6713372" cy="6076695"/>
          </a:xfrm>
        </p:grpSpPr>
        <p:sp>
          <p:nvSpPr>
            <p:cNvPr id="128" name="Google Shape;128;p17"/>
            <p:cNvSpPr/>
            <p:nvPr/>
          </p:nvSpPr>
          <p:spPr>
            <a:xfrm>
              <a:off x="2644367" y="2747128"/>
              <a:ext cx="1961150" cy="196115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2740102" y="2842863"/>
              <a:ext cx="1769680" cy="176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"/>
                <a:buNone/>
              </a:pPr>
              <a:r>
                <a:rPr lang="ru-RU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Модель выгорания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"/>
                <a:buNone/>
              </a:pPr>
              <a:r>
                <a:rPr b="1" i="0" lang="ru-RU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КРИСТИНЫ МАСЛАЧ </a:t>
              </a: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 rot="-5400000">
              <a:off x="3417568" y="2034197"/>
              <a:ext cx="414749" cy="66679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 rot="-5400000">
              <a:off x="3479781" y="2229768"/>
              <a:ext cx="290324" cy="4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2644367" y="3431"/>
              <a:ext cx="1961150" cy="196115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2740102" y="99166"/>
              <a:ext cx="1769680" cy="176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Эмоциональ-ное истощение</a:t>
              </a: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 rot="1800000">
              <a:off x="4595458" y="4074363"/>
              <a:ext cx="414749" cy="66679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 txBox="1"/>
            <p:nvPr/>
          </p:nvSpPr>
          <p:spPr>
            <a:xfrm rot="1800000">
              <a:off x="4603793" y="4176615"/>
              <a:ext cx="290324" cy="4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020478" y="4118976"/>
              <a:ext cx="1961150" cy="196115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5116213" y="4214711"/>
              <a:ext cx="1769680" cy="176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Деперсо-нализация </a:t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 rot="9000000">
              <a:off x="2239678" y="4074363"/>
              <a:ext cx="414749" cy="66679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 rot="-1800000">
              <a:off x="2355768" y="4176615"/>
              <a:ext cx="290324" cy="4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268256" y="4118976"/>
              <a:ext cx="1961150" cy="196115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363991" y="4214711"/>
              <a:ext cx="1769680" cy="176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Редукция (преумень-шение значимости)</a:t>
              </a: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8"/>
          <p:cNvGrpSpPr/>
          <p:nvPr/>
        </p:nvGrpSpPr>
        <p:grpSpPr>
          <a:xfrm>
            <a:off x="-6938721" y="-538227"/>
            <a:ext cx="18516137" cy="8486288"/>
            <a:chOff x="-7130346" y="-1090060"/>
            <a:chExt cx="18516137" cy="8486288"/>
          </a:xfrm>
        </p:grpSpPr>
        <p:sp>
          <p:nvSpPr>
            <p:cNvPr id="147" name="Google Shape;147;p18"/>
            <p:cNvSpPr/>
            <p:nvPr/>
          </p:nvSpPr>
          <p:spPr>
            <a:xfrm>
              <a:off x="-7130346" y="-1090060"/>
              <a:ext cx="8486288" cy="8486288"/>
            </a:xfrm>
            <a:prstGeom prst="blockArc">
              <a:avLst>
                <a:gd fmla="val 18900000" name="adj1"/>
                <a:gd fmla="val 2700000" name="adj2"/>
                <a:gd fmla="val 255" name="adj3"/>
              </a:avLst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504808" y="332082"/>
              <a:ext cx="10880983" cy="663913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504808" y="332082"/>
              <a:ext cx="10880983" cy="66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52697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слишком большой объем работы или слишком высокие требования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9862" y="249093"/>
              <a:ext cx="829891" cy="82989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1050922" y="1327826"/>
              <a:ext cx="10334869" cy="663913"/>
            </a:xfrm>
            <a:prstGeom prst="rect">
              <a:avLst/>
            </a:prstGeom>
            <a:solidFill>
              <a:srgbClr val="B18A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1050922" y="1327826"/>
              <a:ext cx="10334869" cy="66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52697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Roboto"/>
                <a:buNone/>
              </a:pPr>
              <a:r>
                <a:rPr lang="ru-RU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недостаток признания, поддержки или вознаграждения за работу</a:t>
              </a: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35976" y="1244837"/>
              <a:ext cx="829891" cy="82989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18A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1300646" y="2323570"/>
              <a:ext cx="10085145" cy="663913"/>
            </a:xfrm>
            <a:prstGeom prst="rect">
              <a:avLst/>
            </a:prstGeom>
            <a:solidFill>
              <a:srgbClr val="C06C6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1300646" y="2323570"/>
              <a:ext cx="10085145" cy="66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52697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Roboto"/>
                <a:buNone/>
              </a:pPr>
              <a:r>
                <a:rPr lang="ru-RU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неясность или конфликтность рабочих задач и ролей</a:t>
              </a: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885701" y="2240581"/>
              <a:ext cx="829891" cy="82989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C06C6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1300646" y="3318683"/>
              <a:ext cx="10085145" cy="663913"/>
            </a:xfrm>
            <a:prstGeom prst="rect">
              <a:avLst/>
            </a:prstGeom>
            <a:solidFill>
              <a:srgbClr val="D14A4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1300646" y="3318683"/>
              <a:ext cx="10085145" cy="66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52697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Roboto"/>
                <a:buNone/>
              </a:pPr>
              <a:r>
                <a:rPr lang="ru-RU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несоответствие между интересами, ценностями и убеждениями человека и его работой</a:t>
              </a: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885701" y="3235694"/>
              <a:ext cx="829891" cy="82989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14A4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1050922" y="4314427"/>
              <a:ext cx="10334869" cy="663913"/>
            </a:xfrm>
            <a:prstGeom prst="rect">
              <a:avLst/>
            </a:prstGeom>
            <a:solidFill>
              <a:srgbClr val="E7252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1050922" y="4314427"/>
              <a:ext cx="10334869" cy="66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52697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Roboto"/>
                <a:buNone/>
              </a:pPr>
              <a:r>
                <a:rPr lang="ru-RU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низкий уровень контроля над своей работой или рабочим окружением</a:t>
              </a: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635976" y="4231438"/>
              <a:ext cx="829891" cy="82989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E7252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504808" y="5310170"/>
              <a:ext cx="10880983" cy="663913"/>
            </a:xfrm>
            <a:prstGeom prst="rect">
              <a:avLst/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504808" y="5310170"/>
              <a:ext cx="10880983" cy="66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52697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Roboto"/>
                <a:buNone/>
              </a:pPr>
              <a:r>
                <a:rPr lang="ru-RU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отсутствие баланса между работой и личной жизнью</a:t>
              </a: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89862" y="5227181"/>
              <a:ext cx="829891" cy="82989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FE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8"/>
          <p:cNvSpPr txBox="1"/>
          <p:nvPr/>
        </p:nvSpPr>
        <p:spPr>
          <a:xfrm>
            <a:off x="778879" y="179937"/>
            <a:ext cx="106342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ПРИЧИНЫ ПРОФЕССИОНАЛЬНОГО ВЫГОРАНИЯ 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9"/>
          <p:cNvGrpSpPr/>
          <p:nvPr/>
        </p:nvGrpSpPr>
        <p:grpSpPr>
          <a:xfrm>
            <a:off x="4535683" y="691588"/>
            <a:ext cx="7536712" cy="6166412"/>
            <a:chOff x="2121717" y="0"/>
            <a:chExt cx="7536712" cy="6166412"/>
          </a:xfrm>
        </p:grpSpPr>
        <p:sp>
          <p:nvSpPr>
            <p:cNvPr id="172" name="Google Shape;172;p19"/>
            <p:cNvSpPr/>
            <p:nvPr/>
          </p:nvSpPr>
          <p:spPr>
            <a:xfrm>
              <a:off x="2121717" y="0"/>
              <a:ext cx="7536712" cy="6166412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2257512" y="617243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2284263" y="643994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чувство усталости, истощения, слабости, болезненности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2257512" y="1233734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2284263" y="1260485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нарушение сна, аппетита, пищеварения, иммунитета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2257512" y="1850224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2284263" y="1876975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чувство неудачи, низкой самооценки, беспомощности, безысходности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2257512" y="2466715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2284263" y="2493466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потеря интереса к работе, мотивации, удовлетворения, энтузиазма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2257512" y="3083206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2284263" y="3109957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цинизм, разочарование, отчуждение, апатия к работе и коллегам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2257512" y="3699696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2284263" y="3726447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прокрастинация, снижение производительности, качества работы, ответственности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2257512" y="4316187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2284263" y="4342938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изоляция, замкнутость, социальный отказ, конфликтность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2257512" y="4932677"/>
              <a:ext cx="7277229" cy="54799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2284263" y="4959428"/>
              <a:ext cx="7223727" cy="49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None/>
              </a:pPr>
              <a:r>
                <a:rPr lang="ru-RU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злоупотребление алкоголем или другими веществами для снятия стресса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89" name="Google Shape;189;p19"/>
          <p:cNvPicPr preferRelativeResize="0"/>
          <p:nvPr/>
        </p:nvPicPr>
        <p:blipFill rotWithShape="1">
          <a:blip r:embed="rId3">
            <a:alphaModFix/>
          </a:blip>
          <a:srcRect b="0" l="3237" r="1896" t="0"/>
          <a:stretch/>
        </p:blipFill>
        <p:spPr>
          <a:xfrm>
            <a:off x="-115746" y="0"/>
            <a:ext cx="4409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5197033" y="84184"/>
            <a:ext cx="62855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СТАДИИИ ВЫГОРАНИЯ 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b="1" l="0" r="0" t="20854"/>
          <a:stretch/>
        </p:blipFill>
        <p:spPr>
          <a:xfrm>
            <a:off x="-1" y="-1"/>
            <a:ext cx="5706319" cy="691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6566706" y="2714459"/>
            <a:ext cx="411518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РАБОТА С КЕЙСАМИ «ЭМОЦИОНАЛЬНОЕ ВЫГОРАНИЕ»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