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Arial Black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ArialBlack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0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/>
          <p:nvPr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олько заголовок">
  <p:cSld name="1_Только заголовок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>
            <a:off x="0" y="6534000"/>
            <a:ext cx="3396000" cy="324000"/>
          </a:xfrm>
          <a:custGeom>
            <a:rect b="b" l="l" r="r" t="t"/>
            <a:pathLst>
              <a:path extrusionOk="0" h="324000" w="3396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8200" y="2168525"/>
            <a:ext cx="10515600" cy="409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5.jp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5.jpg"/><Relationship Id="rId5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DA9D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ctrTitle"/>
          </p:nvPr>
        </p:nvSpPr>
        <p:spPr>
          <a:xfrm>
            <a:off x="5594533" y="761855"/>
            <a:ext cx="5884298" cy="23326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Font typeface="Roboto"/>
              <a:buNone/>
            </a:pPr>
            <a:r>
              <a:rPr lang="ru-RU" sz="40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Как создать сильный HR бренд и привлекать внимание кандидатов</a:t>
            </a:r>
            <a:endParaRPr sz="4000"/>
          </a:p>
        </p:txBody>
      </p:sp>
      <p:sp>
        <p:nvSpPr>
          <p:cNvPr id="93" name="Google Shape;93;p15"/>
          <p:cNvSpPr txBox="1"/>
          <p:nvPr/>
        </p:nvSpPr>
        <p:spPr>
          <a:xfrm>
            <a:off x="5594533" y="3674044"/>
            <a:ext cx="61010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Из серии Мастер классов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TOOLBOX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РЕКРУТЕРА ПЕРСОНАЛА</a:t>
            </a:r>
            <a:endParaRPr/>
          </a:p>
        </p:txBody>
      </p:sp>
      <p:pic>
        <p:nvPicPr>
          <p:cNvPr descr="Изображение выглядит как текст, логотип, Шрифт, Торговая марка&#10;&#10;Автоматически созданное описание"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7751" y="107181"/>
            <a:ext cx="2010821" cy="778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Шрифт, Графика, снимок экрана, логотип&#10;&#10;Автоматически созданное описание" id="95" name="Google Shape;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8384" y="142340"/>
            <a:ext cx="1716596" cy="69154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5673844" y="5380963"/>
            <a:ext cx="6021769" cy="9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Данный документ был разработан в рамках проекта USAID «Безопасная миграция в Центральной Азии». Презентационные документы были созданы при поддержке американского народа через Агентство США по международному развитию (USAID). Ответственность за содержание продукта лежит на Winrock International и не обязательно отражает официальную точку зрения USAID или правительства США.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ee photo we are hiring concept collage" id="97" name="Google Shape;9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1"/>
            <a:ext cx="4889241" cy="6847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Графика, Шрифт, графический дизайн, дизайн&#10;&#10;Автоматически созданное описание" id="98" name="Google Shape;9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4792" y="221191"/>
            <a:ext cx="2010821" cy="501793"/>
          </a:xfrm>
          <a:prstGeom prst="rect">
            <a:avLst/>
          </a:prstGeom>
          <a:noFill/>
          <a:ln>
            <a:noFill/>
          </a:ln>
          <a:effectLst>
            <a:outerShdw blurRad="50800" sx="101000" rotWithShape="0" algn="t" dir="5400000" dist="38100" sy="101000">
              <a:schemeClr val="dk2"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4"/>
          <p:cNvPicPr preferRelativeResize="0"/>
          <p:nvPr/>
        </p:nvPicPr>
        <p:blipFill rotWithShape="1">
          <a:blip r:embed="rId3">
            <a:alphaModFix/>
          </a:blip>
          <a:srcRect b="12941" l="0" r="0" t="20296"/>
          <a:stretch/>
        </p:blipFill>
        <p:spPr>
          <a:xfrm>
            <a:off x="7580999" y="261000"/>
            <a:ext cx="4212203" cy="60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 rotWithShape="1">
          <a:blip r:embed="rId4">
            <a:alphaModFix/>
          </a:blip>
          <a:srcRect b="5647" l="0" r="0" t="3801"/>
          <a:stretch/>
        </p:blipFill>
        <p:spPr>
          <a:xfrm>
            <a:off x="18880" y="261000"/>
            <a:ext cx="3165231" cy="62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 rotWithShape="1">
          <a:blip r:embed="rId5">
            <a:alphaModFix/>
          </a:blip>
          <a:srcRect b="5380" l="0" r="0" t="4067"/>
          <a:stretch/>
        </p:blipFill>
        <p:spPr>
          <a:xfrm>
            <a:off x="3441000" y="144000"/>
            <a:ext cx="3165231" cy="621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4"/>
          <p:cNvCxnSpPr/>
          <p:nvPr/>
        </p:nvCxnSpPr>
        <p:spPr>
          <a:xfrm>
            <a:off x="71310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24"/>
          <p:cNvSpPr/>
          <p:nvPr/>
        </p:nvSpPr>
        <p:spPr>
          <a:xfrm>
            <a:off x="7685590" y="5717894"/>
            <a:ext cx="451413" cy="196769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 front view of defocused older woman at work reading papers" id="225" name="Google Shape;2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81675" cy="686779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/>
          <p:nvPr/>
        </p:nvSpPr>
        <p:spPr>
          <a:xfrm>
            <a:off x="6310604" y="2274838"/>
            <a:ext cx="525935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Блиц тест: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Компании с сильными и слабыми HR-брендами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7"/>
          <p:cNvGrpSpPr/>
          <p:nvPr/>
        </p:nvGrpSpPr>
        <p:grpSpPr>
          <a:xfrm>
            <a:off x="265921" y="295857"/>
            <a:ext cx="6400800" cy="6400800"/>
            <a:chOff x="2230015" y="1143000"/>
            <a:chExt cx="4572000" cy="4572000"/>
          </a:xfrm>
        </p:grpSpPr>
        <p:grpSp>
          <p:nvGrpSpPr>
            <p:cNvPr id="237" name="Google Shape;237;p27"/>
            <p:cNvGrpSpPr/>
            <p:nvPr/>
          </p:nvGrpSpPr>
          <p:grpSpPr>
            <a:xfrm>
              <a:off x="2230015" y="1143000"/>
              <a:ext cx="4572000" cy="4572000"/>
              <a:chOff x="2230015" y="1143000"/>
              <a:chExt cx="4572000" cy="4572000"/>
            </a:xfrm>
          </p:grpSpPr>
          <p:sp>
            <p:nvSpPr>
              <p:cNvPr id="238" name="Google Shape;238;p27"/>
              <p:cNvSpPr/>
              <p:nvPr/>
            </p:nvSpPr>
            <p:spPr>
              <a:xfrm>
                <a:off x="2230015" y="1143000"/>
                <a:ext cx="4572000" cy="45720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2687215" y="1600200"/>
                <a:ext cx="3657600" cy="3657600"/>
              </a:xfrm>
              <a:prstGeom prst="ellipse">
                <a:avLst/>
              </a:prstGeom>
              <a:solidFill>
                <a:srgbClr val="00B050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7"/>
              <p:cNvSpPr/>
              <p:nvPr/>
            </p:nvSpPr>
            <p:spPr>
              <a:xfrm>
                <a:off x="3144415" y="2057400"/>
                <a:ext cx="2743200" cy="2743200"/>
              </a:xfrm>
              <a:prstGeom prst="ellipse">
                <a:avLst/>
              </a:prstGeom>
              <a:solidFill>
                <a:srgbClr val="FFC000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27"/>
              <p:cNvSpPr/>
              <p:nvPr/>
            </p:nvSpPr>
            <p:spPr>
              <a:xfrm>
                <a:off x="3601615" y="2514600"/>
                <a:ext cx="1828800" cy="1828800"/>
              </a:xfrm>
              <a:prstGeom prst="ellipse">
                <a:avLst/>
              </a:prstGeom>
              <a:solidFill>
                <a:srgbClr val="AD6300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4058815" y="29718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3" name="Google Shape;243;p27"/>
            <p:cNvSpPr/>
            <p:nvPr/>
          </p:nvSpPr>
          <p:spPr>
            <a:xfrm>
              <a:off x="4022162" y="3225254"/>
              <a:ext cx="1007707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EVP</a:t>
              </a:r>
              <a:endParaRPr b="1" sz="3200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3809881" y="2724050"/>
              <a:ext cx="1449589" cy="147277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Calibri"/>
                </a:rPr>
                <a:t>платформа HR брендинга для сотруднико</a:t>
              </a:r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3471793" y="2298024"/>
              <a:ext cx="2151058" cy="226195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Calibri"/>
                </a:rPr>
                <a:t>стратегическая платформа HR брендинга</a:t>
              </a:r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3013785" y="1888230"/>
              <a:ext cx="3067074" cy="314441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Calibri"/>
                </a:rPr>
                <a:t>корпоративный бренд</a:t>
              </a:r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2520042" y="1420974"/>
              <a:ext cx="3955403" cy="401605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Calibri"/>
                </a:rPr>
                <a:t>потенциальные сотрудники --- клиенты --- рыночные силы --- заинтересованные стороны</a:t>
              </a:r>
            </a:p>
          </p:txBody>
        </p:sp>
      </p:grpSp>
      <p:sp>
        <p:nvSpPr>
          <p:cNvPr id="248" name="Google Shape;248;p27"/>
          <p:cNvSpPr/>
          <p:nvPr/>
        </p:nvSpPr>
        <p:spPr>
          <a:xfrm>
            <a:off x="6475445" y="161343"/>
            <a:ext cx="4114800" cy="98165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04" y="54859"/>
                </a:moveTo>
                <a:lnTo>
                  <a:pt x="-20273" y="54859"/>
                </a:lnTo>
                <a:lnTo>
                  <a:pt x="-77497" y="364063"/>
                </a:lnTo>
              </a:path>
            </a:pathLst>
          </a:custGeom>
          <a:noFill/>
          <a:ln cap="flat" cmpd="sng" w="190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EVP (employee value proposition) </a:t>
            </a:r>
            <a:r>
              <a:rPr b="0" i="0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это ключевое ценностное предложение работодателя.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7015229" y="1292854"/>
            <a:ext cx="4617098" cy="2661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748" y="63848"/>
                </a:moveTo>
                <a:lnTo>
                  <a:pt x="-19728" y="64747"/>
                </a:lnTo>
                <a:lnTo>
                  <a:pt x="-60624" y="91148"/>
                </a:lnTo>
              </a:path>
            </a:pathLst>
          </a:custGeom>
          <a:noFill/>
          <a:ln cap="flat" cmpd="sng" w="190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Employer Brand Employee Platform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платформа HR брендинга для сотрудников: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рекрутмент и адаптация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заработная плата и социальный пакет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карьерный рост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исследование среди сотрудников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премии и признания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системы коммуникации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рабочая обстановка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6802015" y="4234152"/>
            <a:ext cx="5251582" cy="246250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312" y="58568"/>
                </a:moveTo>
                <a:lnTo>
                  <a:pt x="-20226" y="58568"/>
                </a:lnTo>
                <a:lnTo>
                  <a:pt x="-52556" y="36306"/>
                </a:lnTo>
              </a:path>
            </a:pathLst>
          </a:custGeom>
          <a:noFill/>
          <a:ln cap="flat" cmpd="sng" w="190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Employer Brand Strategic Platform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стратегическая платформа HR брендинга: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миссия, концепция развития, ценности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корпоративная социальная ответственность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руководство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корпоративная репутация и культура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политика и практика управления людьми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управление производительностью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инновации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8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8"/>
          <p:cNvSpPr/>
          <p:nvPr/>
        </p:nvSpPr>
        <p:spPr>
          <a:xfrm flipH="1" rot="10800000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8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СОЗДАНИЕ HR БРЕНДА</a:t>
            </a:r>
            <a:endParaRPr/>
          </a:p>
        </p:txBody>
      </p:sp>
      <p:grpSp>
        <p:nvGrpSpPr>
          <p:cNvPr id="260" name="Google Shape;260;p28"/>
          <p:cNvGrpSpPr/>
          <p:nvPr/>
        </p:nvGrpSpPr>
        <p:grpSpPr>
          <a:xfrm>
            <a:off x="125986" y="1712670"/>
            <a:ext cx="11812752" cy="4682962"/>
            <a:chOff x="4444" y="257094"/>
            <a:chExt cx="11812752" cy="4682962"/>
          </a:xfrm>
        </p:grpSpPr>
        <p:sp>
          <p:nvSpPr>
            <p:cNvPr id="261" name="Google Shape;261;p28"/>
            <p:cNvSpPr/>
            <p:nvPr/>
          </p:nvSpPr>
          <p:spPr>
            <a:xfrm>
              <a:off x="4444" y="257094"/>
              <a:ext cx="2672568" cy="969491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 txBox="1"/>
            <p:nvPr/>
          </p:nvSpPr>
          <p:spPr>
            <a:xfrm>
              <a:off x="4444" y="257094"/>
              <a:ext cx="2672568" cy="969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06675" spcFirstLastPara="1" rIns="106675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1" i="0" lang="ru-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АУДИТ</a:t>
              </a:r>
              <a:endParaRPr b="1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444" y="1226586"/>
              <a:ext cx="2672568" cy="3713470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 txBox="1"/>
            <p:nvPr/>
          </p:nvSpPr>
          <p:spPr>
            <a:xfrm>
              <a:off x="4444" y="1226586"/>
              <a:ext cx="2672568" cy="371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внутреннего бренда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внешнего бренда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3051172" y="257094"/>
              <a:ext cx="2672568" cy="969491"/>
            </a:xfrm>
            <a:prstGeom prst="rect">
              <a:avLst/>
            </a:prstGeom>
            <a:solidFill>
              <a:srgbClr val="D07A5B"/>
            </a:solidFill>
            <a:ln cap="flat" cmpd="sng" w="12700">
              <a:solidFill>
                <a:srgbClr val="D07A5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3051172" y="257094"/>
              <a:ext cx="2672568" cy="969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06675" spcFirstLastPara="1" rIns="106675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1" lang="ru-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РАЗРАБОТКА </a:t>
              </a:r>
              <a:r>
                <a:rPr b="1" i="0" lang="ru-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EVP (EMPLOYEE VALUE PROPOSITION) КЛЮЧЕВОГО ЦЕННОСТНОГО ПРЕДЛОЖЕНИЯ</a:t>
              </a:r>
              <a:endParaRPr b="1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3051172" y="1226586"/>
              <a:ext cx="2672568" cy="3713470"/>
            </a:xfrm>
            <a:prstGeom prst="rect">
              <a:avLst/>
            </a:prstGeom>
            <a:solidFill>
              <a:srgbClr val="EFD6D1">
                <a:alpha val="89803"/>
              </a:srgbClr>
            </a:solidFill>
            <a:ln cap="flat" cmpd="sng" w="12700">
              <a:solidFill>
                <a:srgbClr val="EFD6D1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8"/>
            <p:cNvSpPr txBox="1"/>
            <p:nvPr/>
          </p:nvSpPr>
          <p:spPr>
            <a:xfrm>
              <a:off x="3051172" y="1226586"/>
              <a:ext cx="2672568" cy="371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Предложение должно быть честным и реалистичным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Предложение должно быть простым и ясным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Предложение должно быть уникальным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Предложение должно быть эмоциональным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Предложение должно быть связанным со стратегией компании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6097900" y="257094"/>
              <a:ext cx="2672568" cy="969491"/>
            </a:xfrm>
            <a:prstGeom prst="rect">
              <a:avLst/>
            </a:prstGeom>
            <a:solidFill>
              <a:srgbClr val="B88881"/>
            </a:solidFill>
            <a:ln cap="flat" cmpd="sng" w="12700">
              <a:solidFill>
                <a:srgbClr val="B8888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8"/>
            <p:cNvSpPr txBox="1"/>
            <p:nvPr/>
          </p:nvSpPr>
          <p:spPr>
            <a:xfrm>
              <a:off x="6097900" y="257094"/>
              <a:ext cx="2672568" cy="969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06675" spcFirstLastPara="1" rIns="106675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1" i="0" lang="ru-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СОЗДАНИЕ КРЕАТИВНОЙ ПЛАТФОРМЫ HR-БРЕНДА</a:t>
              </a:r>
              <a:endParaRPr b="1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6097900" y="1226586"/>
              <a:ext cx="2672568" cy="3713470"/>
            </a:xfrm>
            <a:prstGeom prst="rect">
              <a:avLst/>
            </a:prstGeom>
            <a:solidFill>
              <a:srgbClr val="E8D9D7">
                <a:alpha val="89803"/>
              </a:srgbClr>
            </a:solidFill>
            <a:ln cap="flat" cmpd="sng" w="12700">
              <a:solidFill>
                <a:srgbClr val="E8D9D7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8"/>
            <p:cNvSpPr txBox="1"/>
            <p:nvPr/>
          </p:nvSpPr>
          <p:spPr>
            <a:xfrm>
              <a:off x="6097900" y="1226586"/>
              <a:ext cx="2672568" cy="371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Характер бренда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Слоган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Миссия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Стиль коммуникаций (tone of voice)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Манифест – программ HR бренда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Причины верить бренду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9144628" y="257094"/>
              <a:ext cx="2672568" cy="969491"/>
            </a:xfrm>
            <a:prstGeom prst="rect">
              <a:avLst/>
            </a:prstGeom>
            <a:solidFill>
              <a:srgbClr val="A4A4A4"/>
            </a:solidFill>
            <a:ln cap="flat" cmpd="sng" w="12700">
              <a:solidFill>
                <a:srgbClr val="A4A4A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8"/>
            <p:cNvSpPr txBox="1"/>
            <p:nvPr/>
          </p:nvSpPr>
          <p:spPr>
            <a:xfrm>
              <a:off x="9144628" y="257094"/>
              <a:ext cx="2672568" cy="9694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06675" spcFirstLastPara="1" rIns="106675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1" i="0" lang="ru-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CИСТЕМНОЕ ПРОДВИЖЕНИЕ HR-БРЕНДА</a:t>
              </a:r>
              <a:endParaRPr b="1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9144628" y="1226586"/>
              <a:ext cx="2672568" cy="3713470"/>
            </a:xfrm>
            <a:prstGeom prst="rect">
              <a:avLst/>
            </a:prstGeom>
            <a:solidFill>
              <a:srgbClr val="DFDFDF">
                <a:alpha val="89803"/>
              </a:srgbClr>
            </a:solidFill>
            <a:ln cap="flat" cmpd="sng" w="12700">
              <a:solidFill>
                <a:srgbClr val="DFDFD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8"/>
            <p:cNvSpPr txBox="1"/>
            <p:nvPr/>
          </p:nvSpPr>
          <p:spPr>
            <a:xfrm>
              <a:off x="9144628" y="1226586"/>
              <a:ext cx="2672568" cy="371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Определение целевой аудитории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Создание коммуникационной стратегии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Внедрение планов и пошаговый переход к действиям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8D08C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 txBox="1"/>
          <p:nvPr>
            <p:ph type="title"/>
          </p:nvPr>
        </p:nvSpPr>
        <p:spPr>
          <a:xfrm>
            <a:off x="2933700" y="367982"/>
            <a:ext cx="6324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СПАСИБО ЗА ВНИМАНИЕ!</a:t>
            </a:r>
            <a:endParaRPr b="1"/>
          </a:p>
        </p:txBody>
      </p:sp>
      <p:sp>
        <p:nvSpPr>
          <p:cNvPr id="287" name="Google Shape;287;p30"/>
          <p:cNvSpPr txBox="1"/>
          <p:nvPr>
            <p:ph idx="1" type="body"/>
          </p:nvPr>
        </p:nvSpPr>
        <p:spPr>
          <a:xfrm>
            <a:off x="636608" y="1602105"/>
            <a:ext cx="1140807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ru-RU" sz="3200"/>
              <a:t>Темы следующих мастер классов: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1" lang="ru-RU" sz="3200"/>
              <a:t>Как развивать свои профессиональные навыки и компетенции в области рекрутинга</a:t>
            </a:r>
            <a:endParaRPr b="1" sz="3200"/>
          </a:p>
          <a:p>
            <a:pPr indent="-22860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1" lang="ru-RU" sz="3200"/>
              <a:t>Как справляться со стрессом и выгоранием в работе рекрутера</a:t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llo my name is... introduction cards, labels set. tag sticker for party meet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3221" y="-60649"/>
            <a:ext cx="6979298" cy="69792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7203936" y="197889"/>
            <a:ext cx="36375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УПРАЖНЕНИЕ «ЗНАКОМСТВО»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6805956" y="766319"/>
            <a:ext cx="4433493" cy="5709125"/>
            <a:chOff x="1048967" y="0"/>
            <a:chExt cx="4433493" cy="5709125"/>
          </a:xfrm>
        </p:grpSpPr>
        <p:sp>
          <p:nvSpPr>
            <p:cNvPr id="106" name="Google Shape;106;p16"/>
            <p:cNvSpPr/>
            <p:nvPr/>
          </p:nvSpPr>
          <p:spPr>
            <a:xfrm>
              <a:off x="1048967" y="0"/>
              <a:ext cx="4433493" cy="1427281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1090771" y="41804"/>
              <a:ext cx="4349885" cy="1343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b="1" lang="ru-RU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Имя</a:t>
              </a:r>
              <a:endParaRPr b="1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 rot="5400000">
              <a:off x="2998098" y="1462963"/>
              <a:ext cx="535230" cy="64227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599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3073031" y="1516486"/>
              <a:ext cx="385366" cy="374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t/>
              </a:r>
              <a:endParaRPr b="1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048967" y="2140922"/>
              <a:ext cx="4433493" cy="1427281"/>
            </a:xfrm>
            <a:prstGeom prst="roundRect">
              <a:avLst>
                <a:gd fmla="val 10000" name="adj"/>
              </a:avLst>
            </a:pr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1090771" y="2182726"/>
              <a:ext cx="4349885" cy="1343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b="1" lang="ru-RU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Место работы (компания либо фриланс)</a:t>
              </a:r>
              <a:endParaRPr b="1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 rot="5400000">
              <a:off x="2998098" y="3603885"/>
              <a:ext cx="535230" cy="64227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6FAB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3073031" y="3657408"/>
              <a:ext cx="385366" cy="374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t/>
              </a:r>
              <a:endParaRPr b="1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048967" y="4281844"/>
              <a:ext cx="4433493" cy="1427281"/>
            </a:xfrm>
            <a:prstGeom prst="roundRect">
              <a:avLst>
                <a:gd fmla="val 10000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1090771" y="4323648"/>
              <a:ext cx="4349885" cy="1343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b="1" lang="ru-RU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Качество, характеризующее Вас начинающееся с первой буквы Вашего имени</a:t>
              </a:r>
              <a:endParaRPr b="1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искусство, круг&#10;&#10;Автоматически созданное описание"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17469" t="0"/>
          <a:stretch/>
        </p:blipFill>
        <p:spPr>
          <a:xfrm>
            <a:off x="0" y="0"/>
            <a:ext cx="37733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4890302" y="83860"/>
            <a:ext cx="62387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HR БРЕНД И ЦЕЛЕВАЯ АУДИТОРИЯ</a:t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2" name="Google Shape;122;p17"/>
          <p:cNvGrpSpPr/>
          <p:nvPr/>
        </p:nvGrpSpPr>
        <p:grpSpPr>
          <a:xfrm>
            <a:off x="3900667" y="610077"/>
            <a:ext cx="8291333" cy="6132339"/>
            <a:chOff x="0" y="2997"/>
            <a:chExt cx="8291333" cy="6132339"/>
          </a:xfrm>
        </p:grpSpPr>
        <p:cxnSp>
          <p:nvCxnSpPr>
            <p:cNvPr id="123" name="Google Shape;123;p17"/>
            <p:cNvCxnSpPr/>
            <p:nvPr/>
          </p:nvCxnSpPr>
          <p:spPr>
            <a:xfrm>
              <a:off x="0" y="2997"/>
              <a:ext cx="8291333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4" name="Google Shape;124;p17"/>
            <p:cNvSpPr/>
            <p:nvPr/>
          </p:nvSpPr>
          <p:spPr>
            <a:xfrm>
              <a:off x="0" y="2997"/>
              <a:ext cx="1658266" cy="1022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 txBox="1"/>
            <p:nvPr/>
          </p:nvSpPr>
          <p:spPr>
            <a:xfrm>
              <a:off x="0" y="2997"/>
              <a:ext cx="1658266" cy="1022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A4A"/>
                </a:buClr>
                <a:buSzPts val="2000"/>
                <a:buFont typeface="Roboto"/>
                <a:buNone/>
              </a:pPr>
              <a:r>
                <a:rPr b="1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Портрет</a:t>
              </a:r>
              <a:r>
                <a:rPr b="0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1782636" y="49408"/>
              <a:ext cx="6508696" cy="928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1782636" y="49408"/>
              <a:ext cx="6508696" cy="928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A4A"/>
                </a:buClr>
                <a:buSzPts val="2000"/>
                <a:buFont typeface="Roboto"/>
                <a:buNone/>
              </a:pPr>
              <a:r>
                <a:rPr b="0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Образ кандидата, который необходим компании.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8" name="Google Shape;128;p17"/>
            <p:cNvCxnSpPr/>
            <p:nvPr/>
          </p:nvCxnSpPr>
          <p:spPr>
            <a:xfrm>
              <a:off x="1658266" y="977643"/>
              <a:ext cx="6633066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" name="Google Shape;129;p17"/>
            <p:cNvCxnSpPr/>
            <p:nvPr/>
          </p:nvCxnSpPr>
          <p:spPr>
            <a:xfrm>
              <a:off x="0" y="1025053"/>
              <a:ext cx="8291333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0" name="Google Shape;130;p17"/>
            <p:cNvSpPr/>
            <p:nvPr/>
          </p:nvSpPr>
          <p:spPr>
            <a:xfrm>
              <a:off x="0" y="1025053"/>
              <a:ext cx="1658266" cy="1022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0" y="1025053"/>
              <a:ext cx="1658266" cy="1022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A4A"/>
                </a:buClr>
                <a:buSzPts val="2000"/>
                <a:buFont typeface="Roboto"/>
                <a:buNone/>
              </a:pPr>
              <a:r>
                <a:rPr b="1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Ожидания</a:t>
              </a:r>
              <a:r>
                <a:rPr b="0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1782636" y="1071465"/>
              <a:ext cx="6508696" cy="928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1782636" y="1071465"/>
              <a:ext cx="6508696" cy="928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A4A"/>
                </a:buClr>
                <a:buSzPts val="2000"/>
                <a:buFont typeface="Roboto"/>
                <a:buNone/>
              </a:pPr>
              <a:r>
                <a:rPr b="0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Наиболее значимые ожидания потенциальных кандидатов по отношению к будущему работодателю.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4" name="Google Shape;134;p17"/>
            <p:cNvCxnSpPr/>
            <p:nvPr/>
          </p:nvCxnSpPr>
          <p:spPr>
            <a:xfrm>
              <a:off x="1658266" y="1999700"/>
              <a:ext cx="6633066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" name="Google Shape;135;p17"/>
            <p:cNvCxnSpPr/>
            <p:nvPr/>
          </p:nvCxnSpPr>
          <p:spPr>
            <a:xfrm>
              <a:off x="0" y="2047110"/>
              <a:ext cx="8291333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6" name="Google Shape;136;p17"/>
            <p:cNvSpPr/>
            <p:nvPr/>
          </p:nvSpPr>
          <p:spPr>
            <a:xfrm>
              <a:off x="0" y="2047110"/>
              <a:ext cx="1658266" cy="1022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 txBox="1"/>
            <p:nvPr/>
          </p:nvSpPr>
          <p:spPr>
            <a:xfrm>
              <a:off x="0" y="2047110"/>
              <a:ext cx="1658266" cy="1022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A4A"/>
                </a:buClr>
                <a:buSzPts val="2000"/>
                <a:buFont typeface="Roboto"/>
                <a:buNone/>
              </a:pPr>
              <a:r>
                <a:rPr b="1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Узнавание</a:t>
              </a:r>
              <a:r>
                <a:rPr b="0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1782636" y="2093522"/>
              <a:ext cx="6508696" cy="928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1782636" y="2093522"/>
              <a:ext cx="6508696" cy="928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A4A"/>
                </a:buClr>
                <a:buSzPts val="2000"/>
                <a:buFont typeface="Roboto"/>
                <a:buNone/>
              </a:pPr>
              <a:r>
                <a:rPr b="0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Какой процент потенциальных кандидатов знает название компании.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0" name="Google Shape;140;p17"/>
            <p:cNvCxnSpPr/>
            <p:nvPr/>
          </p:nvCxnSpPr>
          <p:spPr>
            <a:xfrm>
              <a:off x="1658266" y="3021757"/>
              <a:ext cx="6633066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17"/>
            <p:cNvCxnSpPr/>
            <p:nvPr/>
          </p:nvCxnSpPr>
          <p:spPr>
            <a:xfrm>
              <a:off x="0" y="3069166"/>
              <a:ext cx="8291333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2" name="Google Shape;142;p17"/>
            <p:cNvSpPr/>
            <p:nvPr/>
          </p:nvSpPr>
          <p:spPr>
            <a:xfrm>
              <a:off x="0" y="3069167"/>
              <a:ext cx="1658266" cy="1022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>
              <a:off x="0" y="3069167"/>
              <a:ext cx="1658266" cy="1022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A4A"/>
                </a:buClr>
                <a:buSzPts val="2000"/>
                <a:buFont typeface="Roboto"/>
                <a:buNone/>
              </a:pPr>
              <a:r>
                <a:rPr b="1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Знание</a:t>
              </a:r>
              <a:r>
                <a:rPr b="0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1782636" y="3115578"/>
              <a:ext cx="6508696" cy="928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1782636" y="3115578"/>
              <a:ext cx="6508696" cy="928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A4A"/>
                </a:buClr>
                <a:buSzPts val="2000"/>
                <a:buFont typeface="Roboto"/>
                <a:buNone/>
              </a:pPr>
              <a:r>
                <a:rPr b="0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Набор характеристик кандидата, связанных с именем компании.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6" name="Google Shape;146;p17"/>
            <p:cNvCxnSpPr/>
            <p:nvPr/>
          </p:nvCxnSpPr>
          <p:spPr>
            <a:xfrm>
              <a:off x="1658266" y="4043813"/>
              <a:ext cx="6633066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17"/>
            <p:cNvCxnSpPr/>
            <p:nvPr/>
          </p:nvCxnSpPr>
          <p:spPr>
            <a:xfrm>
              <a:off x="0" y="4091223"/>
              <a:ext cx="8291333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8" name="Google Shape;148;p17"/>
            <p:cNvSpPr/>
            <p:nvPr/>
          </p:nvSpPr>
          <p:spPr>
            <a:xfrm>
              <a:off x="0" y="4091223"/>
              <a:ext cx="1658266" cy="1022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0" y="4091223"/>
              <a:ext cx="1658266" cy="1022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A4A"/>
                </a:buClr>
                <a:buSzPts val="2000"/>
                <a:buFont typeface="Roboto"/>
                <a:buNone/>
              </a:pPr>
              <a:r>
                <a:rPr b="1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Предвари-тельный выбор:</a:t>
              </a:r>
              <a:endPara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1782636" y="4137635"/>
              <a:ext cx="6508696" cy="928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7"/>
            <p:cNvSpPr txBox="1"/>
            <p:nvPr/>
          </p:nvSpPr>
          <p:spPr>
            <a:xfrm>
              <a:off x="1782636" y="4137635"/>
              <a:ext cx="6508696" cy="928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A4A"/>
                </a:buClr>
                <a:buSzPts val="2000"/>
                <a:buFont typeface="Roboto"/>
                <a:buNone/>
              </a:pPr>
              <a:r>
                <a:rPr b="0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Какой процент потенциальных кандидатов рассматривает компанию как потенциального работодателя.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2" name="Google Shape;152;p17"/>
            <p:cNvCxnSpPr/>
            <p:nvPr/>
          </p:nvCxnSpPr>
          <p:spPr>
            <a:xfrm>
              <a:off x="1658266" y="5065870"/>
              <a:ext cx="6633066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3" name="Google Shape;153;p17"/>
            <p:cNvCxnSpPr/>
            <p:nvPr/>
          </p:nvCxnSpPr>
          <p:spPr>
            <a:xfrm>
              <a:off x="0" y="5113280"/>
              <a:ext cx="8291333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4" name="Google Shape;154;p17"/>
            <p:cNvSpPr/>
            <p:nvPr/>
          </p:nvSpPr>
          <p:spPr>
            <a:xfrm>
              <a:off x="0" y="5113280"/>
              <a:ext cx="1658266" cy="1022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0" y="5113280"/>
              <a:ext cx="1658266" cy="1022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A4A"/>
                </a:buClr>
                <a:buSzPts val="2000"/>
                <a:buFont typeface="Roboto"/>
                <a:buNone/>
              </a:pPr>
              <a:r>
                <a:rPr b="1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Попытка</a:t>
              </a:r>
              <a:r>
                <a:rPr b="0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: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1782636" y="5159691"/>
              <a:ext cx="6508696" cy="928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 txBox="1"/>
            <p:nvPr/>
          </p:nvSpPr>
          <p:spPr>
            <a:xfrm>
              <a:off x="1782636" y="5159691"/>
              <a:ext cx="6508696" cy="928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A4A"/>
                </a:buClr>
                <a:buSzPts val="2000"/>
                <a:buFont typeface="Roboto"/>
                <a:buNone/>
              </a:pPr>
              <a:r>
                <a:rPr b="0" i="0" lang="ru-RU" sz="2000">
                  <a:solidFill>
                    <a:srgbClr val="4A4A4A"/>
                  </a:solidFill>
                  <a:latin typeface="Roboto"/>
                  <a:ea typeface="Roboto"/>
                  <a:cs typeface="Roboto"/>
                  <a:sym typeface="Roboto"/>
                </a:rPr>
                <a:t>Какой процент потенциальных кандидатов обращается в компанию с целью трудоустройства.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8" name="Google Shape;158;p17"/>
            <p:cNvCxnSpPr/>
            <p:nvPr/>
          </p:nvCxnSpPr>
          <p:spPr>
            <a:xfrm>
              <a:off x="1658266" y="6087926"/>
              <a:ext cx="6633066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BFC8E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/>
        </p:nvSpPr>
        <p:spPr>
          <a:xfrm>
            <a:off x="4710896" y="110489"/>
            <a:ext cx="77434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Стратегии формирования HR бренда</a:t>
            </a:r>
            <a:endParaRPr/>
          </a:p>
        </p:txBody>
      </p:sp>
      <p:pic>
        <p:nvPicPr>
          <p:cNvPr descr="Изображение выглядит как в помещении, компьютер, офисные принадлежности, ноутбук&#10;&#10;Автоматически созданное описание" id="164" name="Google Shape;1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8"/>
          <p:cNvGrpSpPr/>
          <p:nvPr/>
        </p:nvGrpSpPr>
        <p:grpSpPr>
          <a:xfrm>
            <a:off x="5531290" y="702951"/>
            <a:ext cx="5907534" cy="5908031"/>
            <a:chOff x="942637" y="702951"/>
            <a:chExt cx="5907534" cy="5908031"/>
          </a:xfrm>
        </p:grpSpPr>
        <p:sp>
          <p:nvSpPr>
            <p:cNvPr id="166" name="Google Shape;166;p18"/>
            <p:cNvSpPr/>
            <p:nvPr/>
          </p:nvSpPr>
          <p:spPr>
            <a:xfrm>
              <a:off x="944055" y="702951"/>
              <a:ext cx="5906116" cy="5906116"/>
            </a:xfrm>
            <a:prstGeom prst="pie">
              <a:avLst>
                <a:gd fmla="val 16200000" name="adj1"/>
                <a:gd fmla="val 20520000" name="adj2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8"/>
            <p:cNvSpPr txBox="1"/>
            <p:nvPr/>
          </p:nvSpPr>
          <p:spPr>
            <a:xfrm>
              <a:off x="3971642" y="1585353"/>
              <a:ext cx="2003860" cy="1371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Создание репутации компании в интернете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942637" y="704866"/>
              <a:ext cx="5906116" cy="5906116"/>
            </a:xfrm>
            <a:prstGeom prst="pie">
              <a:avLst>
                <a:gd fmla="val 20520000" name="adj1"/>
                <a:gd fmla="val 3240000" name="adj2"/>
              </a:avLst>
            </a:prstGeom>
            <a:solidFill>
              <a:srgbClr val="B3828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8"/>
            <p:cNvSpPr txBox="1"/>
            <p:nvPr/>
          </p:nvSpPr>
          <p:spPr>
            <a:xfrm>
              <a:off x="4802706" y="3376681"/>
              <a:ext cx="1757772" cy="1483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Применение видео для взаимодействия с пассивными кандидатами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942637" y="704866"/>
              <a:ext cx="5906116" cy="5906116"/>
            </a:xfrm>
            <a:prstGeom prst="pie">
              <a:avLst>
                <a:gd fmla="val 3240000" name="adj1"/>
                <a:gd fmla="val 7560000" name="adj2"/>
              </a:avLst>
            </a:prstGeom>
            <a:solidFill>
              <a:srgbClr val="C85B5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2841032" y="5134454"/>
              <a:ext cx="2109327" cy="1265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Привлечение сотрудников, для репоста в социальных сетях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942637" y="704866"/>
              <a:ext cx="5906116" cy="5906116"/>
            </a:xfrm>
            <a:prstGeom prst="pie">
              <a:avLst>
                <a:gd fmla="val 7560000" name="adj1"/>
                <a:gd fmla="val 11880000" name="adj2"/>
              </a:avLst>
            </a:prstGeom>
            <a:solidFill>
              <a:srgbClr val="E02F2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8"/>
            <p:cNvSpPr txBox="1"/>
            <p:nvPr/>
          </p:nvSpPr>
          <p:spPr>
            <a:xfrm>
              <a:off x="1223881" y="3376681"/>
              <a:ext cx="1757772" cy="1483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Подготовка и выкладка качественного контента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942637" y="704866"/>
              <a:ext cx="5906116" cy="5906116"/>
            </a:xfrm>
            <a:prstGeom prst="pie">
              <a:avLst>
                <a:gd fmla="val 11880000" name="adj1"/>
                <a:gd fmla="val 16200000" name="adj2"/>
              </a:avLst>
            </a:pr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8"/>
            <p:cNvSpPr txBox="1"/>
            <p:nvPr/>
          </p:nvSpPr>
          <p:spPr>
            <a:xfrm>
              <a:off x="1803946" y="1604846"/>
              <a:ext cx="2003860" cy="1371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Поддержка вовлеченности кандидатов – вариант создание сообщества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hoto we are hiring concept collage" id="185" name="Google Shape;18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-9525"/>
            <a:ext cx="4905375" cy="686972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5227086" y="183957"/>
            <a:ext cx="68648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УПРАЖНЕНИЕ «ИЗУЧИ HR БРЕНД РАБОТОДАТЕЛЯ»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5227086" y="778912"/>
            <a:ext cx="35194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Категории оценки HR бренда: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5161092" y="1312312"/>
            <a:ext cx="6864827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суть и характер HR-бренда </a:t>
            </a:r>
            <a:r>
              <a:rPr b="0" i="0" lang="ru-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– детальное описание компании как работодателя;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слоган</a:t>
            </a:r>
            <a:r>
              <a:rPr lang="ru-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– емкая, запоминающаяся фраза как отражение духа компании и команды;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миссия</a:t>
            </a:r>
            <a:r>
              <a:rPr lang="ru-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– цель компании и средства, которыми мы ее достигаем;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манифест компании </a:t>
            </a:r>
            <a:r>
              <a:rPr lang="ru-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– краткая программа HR-бренда, которая включает корпоративные ценности, внутренние правила команды, миссию и слоган;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причины верить HR-бренду </a:t>
            </a:r>
            <a:r>
              <a:rPr lang="ru-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– конкретные мероприятия, проекты, программы и другие HR-инструменты, которые использует компания для повышения вовлеченности и комфорта сотрудников.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idx="1" type="body"/>
          </p:nvPr>
        </p:nvSpPr>
        <p:spPr>
          <a:xfrm>
            <a:off x="0" y="175736"/>
            <a:ext cx="12191999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sz="3200">
                <a:solidFill>
                  <a:schemeClr val="lt1"/>
                </a:solidFill>
              </a:rPr>
              <a:t>Примеры брендирования аккаунтов в соцсетях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194" name="Google Shape;1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310" y="1173711"/>
            <a:ext cx="5877619" cy="50429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5" name="Google Shape;19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7425" y="1173711"/>
            <a:ext cx="6001786" cy="50294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idx="1" type="body"/>
          </p:nvPr>
        </p:nvSpPr>
        <p:spPr>
          <a:xfrm>
            <a:off x="0" y="175736"/>
            <a:ext cx="12191999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sz="3200">
                <a:solidFill>
                  <a:schemeClr val="lt1"/>
                </a:solidFill>
              </a:rPr>
              <a:t>Примеры брендирования аккаунтов в соцсетях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201" name="Google Shape;2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52" y="1037228"/>
            <a:ext cx="5868537" cy="498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9612" y="1037227"/>
            <a:ext cx="5917268" cy="4988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3"/>
          <p:cNvPicPr preferRelativeResize="0"/>
          <p:nvPr/>
        </p:nvPicPr>
        <p:blipFill rotWithShape="1">
          <a:blip r:embed="rId3">
            <a:alphaModFix/>
          </a:blip>
          <a:srcRect b="5380" l="0" r="0" t="4067"/>
          <a:stretch/>
        </p:blipFill>
        <p:spPr>
          <a:xfrm>
            <a:off x="2949660" y="60200"/>
            <a:ext cx="2946570" cy="57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 rotWithShape="1">
          <a:blip r:embed="rId4">
            <a:alphaModFix/>
          </a:blip>
          <a:srcRect b="5622" l="0" r="0" t="3825"/>
          <a:stretch/>
        </p:blipFill>
        <p:spPr>
          <a:xfrm>
            <a:off x="13794" y="130480"/>
            <a:ext cx="2935866" cy="57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 rotWithShape="1">
          <a:blip r:embed="rId5">
            <a:alphaModFix/>
          </a:blip>
          <a:srcRect b="5861" l="0" r="0" t="3587"/>
          <a:stretch/>
        </p:blipFill>
        <p:spPr>
          <a:xfrm>
            <a:off x="9077197" y="0"/>
            <a:ext cx="3101009" cy="60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6">
            <a:alphaModFix/>
          </a:blip>
          <a:srcRect b="4724" l="0" r="0" t="3587"/>
          <a:stretch/>
        </p:blipFill>
        <p:spPr>
          <a:xfrm>
            <a:off x="6096000" y="49280"/>
            <a:ext cx="2981197" cy="592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23"/>
          <p:cNvCxnSpPr/>
          <p:nvPr/>
        </p:nvCxnSpPr>
        <p:spPr>
          <a:xfrm>
            <a:off x="59610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