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594533" y="182216"/>
            <a:ext cx="6414587" cy="691544"/>
          </a:xfrm>
          <a:prstGeom prst="rect">
            <a:avLst/>
          </a:prstGeom>
          <a:solidFill>
            <a:srgbClr val="84AA3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type="ctrTitle"/>
          </p:nvPr>
        </p:nvSpPr>
        <p:spPr>
          <a:xfrm>
            <a:off x="5614781" y="1094696"/>
            <a:ext cx="5884298" cy="2332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</a:pPr>
            <a:r>
              <a:rPr lang="ru-RU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Как развивать свои профессиональные навыки и компетенции в области рекрутинга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594533" y="3674044"/>
            <a:ext cx="61010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Из серии Мастер классов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TOOLBOX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РЕКРУТЕРА ПЕРСОНАЛА</a:t>
            </a:r>
            <a:endParaRPr/>
          </a:p>
        </p:txBody>
      </p:sp>
      <p:pic>
        <p:nvPicPr>
          <p:cNvPr descr="Изображение выглядит как текст, логотип, Шрифт, Торговая марка&#10;&#10;Автоматически созданное описание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6188" y="137648"/>
            <a:ext cx="2010821" cy="77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Шрифт, Графика, снимок экрана, логотип&#10;&#10;Автоматически созданное описание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890" y="156458"/>
            <a:ext cx="1716596" cy="6915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673844" y="5380963"/>
            <a:ext cx="6021769" cy="9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Данный документ был разработан в рамках проекта USAID «Безопасная миграция в Центральной Азии». Презентационные документы были созданы при поддержке американского народа через Агентство США по международному развитию (USAID). Ответственность за содержание продукта лежит на Winrock International и не обязательно отражает официальную точку зрения USAID или правительства США.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wn on wooden cubes with green background"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15724"/>
          <a:stretch/>
        </p:blipFill>
        <p:spPr>
          <a:xfrm>
            <a:off x="0" y="-3302"/>
            <a:ext cx="5423307" cy="686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Графика, Шрифт, графический дизайн, дизайн&#10;&#10;Автоматически созданное описание"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9367" y="218659"/>
            <a:ext cx="2010821" cy="501793"/>
          </a:xfrm>
          <a:prstGeom prst="rect">
            <a:avLst/>
          </a:prstGeom>
          <a:noFill/>
          <a:ln>
            <a:noFill/>
          </a:ln>
          <a:effectLst>
            <a:outerShdw blurRad="50800" sx="101000" rotWithShape="0" algn="t" dir="5400000" dist="38100" sy="101000">
              <a:schemeClr val="dk2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0" y="56109"/>
            <a:ext cx="7620001" cy="537947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 flipH="1">
            <a:off x="1528122" y="112218"/>
            <a:ext cx="4798031" cy="48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ru-RU" sz="24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ОКНО ДЖОХАРИ*</a:t>
            </a:r>
            <a:endParaRPr b="1" sz="240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07" y="731853"/>
            <a:ext cx="7282974" cy="48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/>
          <p:nvPr/>
        </p:nvSpPr>
        <p:spPr>
          <a:xfrm>
            <a:off x="151324" y="5859452"/>
            <a:ext cx="73971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* Модель «Окно Джохари» изобретена Джозефом Лафтом и Харри Ингамом в 1950 году в процессе исследования групповой динамики и  получило своё название за счет сложения имен её авторов Джо и Харри.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ree photo vertical shot of a chair and a desk near a large window with an amazing view of greenery outside" id="206" name="Google Shape;20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1" y="0"/>
            <a:ext cx="4572000" cy="686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facial recognition collage concept" id="211" name="Google Shape;2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6075" y="0"/>
            <a:ext cx="5495925" cy="68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0" y="2828835"/>
            <a:ext cx="65260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ЭМОЦИОНАЛЬНЫЙ ИНТЕЛЛЕКТ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top view man pointing to clipboard while holding it on orange"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62061" cy="684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4800600" y="2270119"/>
            <a:ext cx="652606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ПРОТЕСТИРУЮ СЕБЯ НА УРОВЕНЬ ЭМОЦИОНАЛЬНОГО ИНТЕЛЛЕКТА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person conducting online psychologist therapy" id="228" name="Google Shape;2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09"/>
            <a:ext cx="4568687" cy="685850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5088227" y="2480667"/>
            <a:ext cx="65260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УПРАЖЕНЕНИЕ «ВИДЕОФОН»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7"/>
          <p:cNvGrpSpPr/>
          <p:nvPr/>
        </p:nvGrpSpPr>
        <p:grpSpPr>
          <a:xfrm>
            <a:off x="131670" y="4463"/>
            <a:ext cx="6681122" cy="6681121"/>
            <a:chOff x="1586001" y="4463"/>
            <a:chExt cx="6681122" cy="6681121"/>
          </a:xfrm>
        </p:grpSpPr>
        <p:sp>
          <p:nvSpPr>
            <p:cNvPr id="235" name="Google Shape;235;p27"/>
            <p:cNvSpPr/>
            <p:nvPr/>
          </p:nvSpPr>
          <p:spPr>
            <a:xfrm>
              <a:off x="4047335" y="2465796"/>
              <a:ext cx="1758455" cy="175845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 txBox="1"/>
            <p:nvPr/>
          </p:nvSpPr>
          <p:spPr>
            <a:xfrm>
              <a:off x="4304855" y="2723316"/>
              <a:ext cx="1243415" cy="1243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ТИПЫ </a:t>
              </a: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ЧЕЛОВЕЧЕС-КИХ ЭМОЦИЙ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 rot="-5400000">
              <a:off x="4740300" y="1825963"/>
              <a:ext cx="372525" cy="5978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 txBox="1"/>
            <p:nvPr/>
          </p:nvSpPr>
          <p:spPr>
            <a:xfrm rot="-5400000">
              <a:off x="4796179" y="2001417"/>
              <a:ext cx="260768" cy="358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047335" y="4463"/>
              <a:ext cx="1758455" cy="1758455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 txBox="1"/>
            <p:nvPr/>
          </p:nvSpPr>
          <p:spPr>
            <a:xfrm>
              <a:off x="4304855" y="261983"/>
              <a:ext cx="1243415" cy="1243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МЫСЛИ</a:t>
              </a: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(У МЕНЯ ВЕЧНО НИЧЕГО НЕ ПОЛУЧАЕТСЯ)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5960423" y="3046087"/>
              <a:ext cx="372525" cy="5978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07A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5960423" y="3165662"/>
              <a:ext cx="260768" cy="358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6508668" y="2465796"/>
              <a:ext cx="1758455" cy="1758455"/>
            </a:xfrm>
            <a:prstGeom prst="ellipse">
              <a:avLst/>
            </a:prstGeom>
            <a:solidFill>
              <a:srgbClr val="D07A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 txBox="1"/>
            <p:nvPr/>
          </p:nvSpPr>
          <p:spPr>
            <a:xfrm>
              <a:off x="6766188" y="2723316"/>
              <a:ext cx="1243415" cy="1243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ЧУВСТВА</a:t>
              </a: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(НАПРЯЖЕННОСТЬ, РАС-СТРОЙСТВО)</a:t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 rot="5400000">
              <a:off x="4740300" y="4266210"/>
              <a:ext cx="372525" cy="5978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888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 txBox="1"/>
            <p:nvPr/>
          </p:nvSpPr>
          <p:spPr>
            <a:xfrm rot="5400000">
              <a:off x="4796179" y="4329907"/>
              <a:ext cx="260768" cy="358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4047335" y="4927129"/>
              <a:ext cx="1758455" cy="1758455"/>
            </a:xfrm>
            <a:prstGeom prst="ellipse">
              <a:avLst/>
            </a:prstGeom>
            <a:solidFill>
              <a:srgbClr val="B888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7"/>
            <p:cNvSpPr txBox="1"/>
            <p:nvPr/>
          </p:nvSpPr>
          <p:spPr>
            <a:xfrm>
              <a:off x="4304855" y="5184649"/>
              <a:ext cx="1243415" cy="1243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ИМПУЛЬСЫ </a:t>
              </a:r>
              <a:r>
                <a:rPr lang="ru-RU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(УБЕЖАТЬ, ЗАКРЫТЬСЯ ПОД ОДЕЯЛО)</a:t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 rot="10800000">
              <a:off x="3520177" y="3046087"/>
              <a:ext cx="372525" cy="5978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7"/>
            <p:cNvSpPr txBox="1"/>
            <p:nvPr/>
          </p:nvSpPr>
          <p:spPr>
            <a:xfrm>
              <a:off x="3631934" y="3165662"/>
              <a:ext cx="260768" cy="358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1586001" y="2465796"/>
              <a:ext cx="1758455" cy="1758455"/>
            </a:xfrm>
            <a:prstGeom prst="ellipse">
              <a:avLst/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1843521" y="2723316"/>
              <a:ext cx="1243415" cy="1243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ТЕЛЕСНЫЕ ОЩУЩЕНИЯ </a:t>
              </a:r>
              <a:r>
                <a:rPr lang="ru-RU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(НАПРЯЖЕН-НЫЕ ПЛЕЧИ, БУРЛЕНИЕ В ЖИВОТЕ)</a:t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Free photo assortment with happy emotion" id="253" name="Google Shape;253;p27"/>
          <p:cNvPicPr preferRelativeResize="0"/>
          <p:nvPr/>
        </p:nvPicPr>
        <p:blipFill rotWithShape="1">
          <a:blip r:embed="rId3">
            <a:alphaModFix/>
          </a:blip>
          <a:srcRect b="3090" l="0" r="0" t="8397"/>
          <a:stretch/>
        </p:blipFill>
        <p:spPr>
          <a:xfrm>
            <a:off x="7030721" y="0"/>
            <a:ext cx="51612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8"/>
          <p:cNvGrpSpPr/>
          <p:nvPr/>
        </p:nvGrpSpPr>
        <p:grpSpPr>
          <a:xfrm>
            <a:off x="619762" y="1764030"/>
            <a:ext cx="11144250" cy="4943474"/>
            <a:chOff x="133350" y="1828800"/>
            <a:chExt cx="11144250" cy="4943474"/>
          </a:xfrm>
        </p:grpSpPr>
        <p:grpSp>
          <p:nvGrpSpPr>
            <p:cNvPr id="259" name="Google Shape;259;p28"/>
            <p:cNvGrpSpPr/>
            <p:nvPr/>
          </p:nvGrpSpPr>
          <p:grpSpPr>
            <a:xfrm>
              <a:off x="133350" y="1828800"/>
              <a:ext cx="11144250" cy="4943474"/>
              <a:chOff x="0" y="0"/>
              <a:chExt cx="11144250" cy="4943474"/>
            </a:xfrm>
          </p:grpSpPr>
          <p:sp>
            <p:nvSpPr>
              <p:cNvPr id="260" name="Google Shape;260;p28"/>
              <p:cNvSpPr/>
              <p:nvPr/>
            </p:nvSpPr>
            <p:spPr>
              <a:xfrm>
                <a:off x="0" y="1491644"/>
                <a:ext cx="11144250" cy="1977390"/>
              </a:xfrm>
              <a:prstGeom prst="notchedRightArrow">
                <a:avLst>
                  <a:gd fmla="val 50000" name="adj1"/>
                  <a:gd fmla="val 50000" name="adj2"/>
                </a:avLst>
              </a:prstGeom>
              <a:solidFill>
                <a:srgbClr val="F7D5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8"/>
              <p:cNvSpPr/>
              <p:nvPr/>
            </p:nvSpPr>
            <p:spPr>
              <a:xfrm>
                <a:off x="4897" y="0"/>
                <a:ext cx="3232267" cy="1977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8"/>
              <p:cNvSpPr txBox="1"/>
              <p:nvPr/>
            </p:nvSpPr>
            <p:spPr>
              <a:xfrm>
                <a:off x="4897" y="0"/>
                <a:ext cx="3232267" cy="1977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256025" lIns="256025" spcFirstLastPara="1" rIns="256025" wrap="square" tIns="2560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Roboto"/>
                  <a:buNone/>
                </a:pPr>
                <a:r>
                  <a:rPr b="1" lang="ru-RU" sz="3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Намерение</a:t>
                </a:r>
                <a:endParaRPr b="1" sz="3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3" name="Google Shape;263;p28"/>
              <p:cNvSpPr/>
              <p:nvPr/>
            </p:nvSpPr>
            <p:spPr>
              <a:xfrm>
                <a:off x="1373857" y="2224563"/>
                <a:ext cx="494347" cy="494347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8"/>
              <p:cNvSpPr/>
              <p:nvPr/>
            </p:nvSpPr>
            <p:spPr>
              <a:xfrm>
                <a:off x="3398778" y="2966084"/>
                <a:ext cx="3232267" cy="1977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8"/>
              <p:cNvSpPr txBox="1"/>
              <p:nvPr/>
            </p:nvSpPr>
            <p:spPr>
              <a:xfrm>
                <a:off x="3398778" y="2966084"/>
                <a:ext cx="3232267" cy="1977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6025" lIns="256025" spcFirstLastPara="1" rIns="256025" wrap="square" tIns="2560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Roboto"/>
                  <a:buNone/>
                </a:pPr>
                <a:r>
                  <a:rPr b="1" lang="ru-RU" sz="3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Действие</a:t>
                </a:r>
                <a:endParaRPr b="1" sz="3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>
                <a:off x="4767738" y="2224563"/>
                <a:ext cx="494347" cy="494347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>
                <a:off x="6792659" y="0"/>
                <a:ext cx="3232267" cy="1977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8"/>
              <p:cNvSpPr txBox="1"/>
              <p:nvPr/>
            </p:nvSpPr>
            <p:spPr>
              <a:xfrm>
                <a:off x="6792659" y="0"/>
                <a:ext cx="3232267" cy="1977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256025" lIns="256025" spcFirstLastPara="1" rIns="256025" wrap="square" tIns="2560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Roboto"/>
                  <a:buNone/>
                </a:pPr>
                <a:r>
                  <a:rPr b="1" lang="ru-RU" sz="3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Значение</a:t>
                </a:r>
                <a:endParaRPr b="1" sz="3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8161619" y="2224563"/>
                <a:ext cx="494347" cy="494347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solidFill>
                <a:srgbClr val="A5A5A5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0" name="Google Shape;270;p28"/>
            <p:cNvSpPr/>
            <p:nvPr/>
          </p:nvSpPr>
          <p:spPr>
            <a:xfrm rot="10634021">
              <a:off x="4944277" y="4079499"/>
              <a:ext cx="432819" cy="459280"/>
            </a:xfrm>
            <a:prstGeom prst="chord">
              <a:avLst>
                <a:gd fmla="val 2700000" name="adj1"/>
                <a:gd fmla="val 13843287" name="adj2"/>
              </a:avLst>
            </a:prstGeom>
            <a:solidFill>
              <a:srgbClr val="ED7D3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 rot="10634021">
              <a:off x="8341868" y="4079499"/>
              <a:ext cx="432819" cy="459280"/>
            </a:xfrm>
            <a:prstGeom prst="chord">
              <a:avLst>
                <a:gd fmla="val 2700000" name="adj1"/>
                <a:gd fmla="val 13843287" name="adj2"/>
              </a:avLst>
            </a:prstGeom>
            <a:solidFill>
              <a:srgbClr val="ED7D3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28"/>
          <p:cNvSpPr txBox="1"/>
          <p:nvPr/>
        </p:nvSpPr>
        <p:spPr>
          <a:xfrm>
            <a:off x="827338" y="227447"/>
            <a:ext cx="111443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ТРИ СОСТАВЛЯЮЩИХ ЧЕЛОВЕЧЕСКОЙ РЕАКЦИИ</a:t>
            </a:r>
            <a:endParaRPr b="1"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2112658" y="1290734"/>
            <a:ext cx="550506" cy="548640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6841815" y="1290734"/>
            <a:ext cx="550506" cy="548640"/>
          </a:xfrm>
          <a:prstGeom prst="ellipse">
            <a:avLst/>
          </a:prstGeom>
          <a:solidFill>
            <a:srgbClr val="A5A5A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2844800" y="1334221"/>
            <a:ext cx="22505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Положительная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7589520" y="1319568"/>
            <a:ext cx="21732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Отрицательная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рисунок, книга, иллюстрация&#10;&#10;Автоматически созданное описание" id="281" name="Google Shape;2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0871" y="0"/>
            <a:ext cx="47811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1442344" y="2890391"/>
            <a:ext cx="46536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УПРАЖНЕНИЕ «НАРОДНЫЕ СКАЗКИ»</a:t>
            </a:r>
            <a:endParaRPr b="1"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2933700" y="367982"/>
            <a:ext cx="6324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ru-RU">
                <a:solidFill>
                  <a:schemeClr val="lt1"/>
                </a:solidFill>
              </a:rPr>
              <a:t>СПАСИБО ЗА ВНИМАНИЕ!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636608" y="1602105"/>
            <a:ext cx="1140807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ru-RU" sz="3200">
                <a:solidFill>
                  <a:schemeClr val="lt1"/>
                </a:solidFill>
              </a:rPr>
              <a:t>Темы следующих мастер классов: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</a:pPr>
            <a:r>
              <a:rPr b="1" lang="ru-RU" sz="3200">
                <a:solidFill>
                  <a:schemeClr val="lt1"/>
                </a:solidFill>
              </a:rPr>
              <a:t>Как справляться со стрессом и выгоранием в работе рекрутера</a:t>
            </a:r>
            <a:endParaRPr b="1"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835650" y="2459504"/>
            <a:ext cx="609755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Что такое навыки рекрутинга? И как их оценить?</a:t>
            </a:r>
            <a:endParaRPr b="1"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ree photo woman with sticky notes on her holding a clipboard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1619"/>
            <a:ext cx="4895850" cy="685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578"/>
            <a:ext cx="12192000" cy="649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ont view of stacked books, a graduation cap and ladders for education day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81525" cy="6877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 doctor and patients looking at sad man"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0477" y="-1"/>
            <a:ext cx="4581524" cy="6877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8336308" y="149491"/>
            <a:ext cx="31298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SOFT SKILLS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66068" y="149490"/>
            <a:ext cx="32493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HARD SKILSS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242248" y="3380802"/>
            <a:ext cx="17075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Или НЕТ?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380653" y="1614196"/>
            <a:ext cx="1430693" cy="1203648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5380653" y="4313092"/>
            <a:ext cx="1430693" cy="930712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287531" y="1174114"/>
            <a:ext cx="6097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Равно важны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5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oden pawns with distance between them for coronavirus protection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00600" cy="68611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8"/>
          <p:cNvGrpSpPr/>
          <p:nvPr/>
        </p:nvGrpSpPr>
        <p:grpSpPr>
          <a:xfrm>
            <a:off x="5562984" y="595800"/>
            <a:ext cx="5998074" cy="5661299"/>
            <a:chOff x="1250700" y="72580"/>
            <a:chExt cx="5998074" cy="5661299"/>
          </a:xfrm>
        </p:grpSpPr>
        <p:sp>
          <p:nvSpPr>
            <p:cNvPr id="126" name="Google Shape;126;p18"/>
            <p:cNvSpPr/>
            <p:nvPr/>
          </p:nvSpPr>
          <p:spPr>
            <a:xfrm>
              <a:off x="2507799" y="72580"/>
              <a:ext cx="3483876" cy="3483876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 txBox="1"/>
            <p:nvPr/>
          </p:nvSpPr>
          <p:spPr>
            <a:xfrm>
              <a:off x="2972316" y="682259"/>
              <a:ext cx="2554842" cy="156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Roboto"/>
                <a:buNone/>
              </a:pPr>
              <a:r>
                <a:rPr b="1" lang="ru-RU" sz="2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Создание доверительных отношений</a:t>
              </a:r>
              <a:endParaRPr b="1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3764898" y="2250003"/>
              <a:ext cx="3483876" cy="3483876"/>
            </a:xfrm>
            <a:prstGeom prst="ellipse">
              <a:avLst/>
            </a:prstGeom>
            <a:solidFill>
              <a:srgbClr val="C47F6E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4830383" y="3150004"/>
              <a:ext cx="2090325" cy="1916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Roboto"/>
                <a:buNone/>
              </a:pPr>
              <a:r>
                <a:rPr b="1" lang="ru-RU" sz="2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Действия: оказание помощи, выбор пути</a:t>
              </a:r>
              <a:endParaRPr b="1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1250700" y="2250003"/>
              <a:ext cx="3483876" cy="3483876"/>
            </a:xfrm>
            <a:prstGeom prst="ellipse">
              <a:avLst/>
            </a:prstGeom>
            <a:solidFill>
              <a:srgbClr val="A4A4A4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1578765" y="3150004"/>
              <a:ext cx="2090325" cy="1916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Roboto"/>
                <a:buNone/>
              </a:pPr>
              <a:r>
                <a:rPr b="1" lang="ru-RU" sz="2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Понимание вопроса, фокусировка</a:t>
              </a:r>
              <a:endParaRPr b="1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18"/>
          <p:cNvSpPr txBox="1"/>
          <p:nvPr/>
        </p:nvSpPr>
        <p:spPr>
          <a:xfrm>
            <a:off x="5352330" y="0"/>
            <a:ext cx="6526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СТАДИИ ПОМОГАЮЩИХ МОДЕЛЕЙ*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225330" y="6476888"/>
            <a:ext cx="65260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*Модель американского психолога Г. Игэн «Skilled Helper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top view of economy concept"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3497" y="0"/>
            <a:ext cx="4598504" cy="6903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9"/>
          <p:cNvGrpSpPr/>
          <p:nvPr/>
        </p:nvGrpSpPr>
        <p:grpSpPr>
          <a:xfrm>
            <a:off x="-6363097" y="-230456"/>
            <a:ext cx="13504089" cy="7965243"/>
            <a:chOff x="-6692328" y="-1023379"/>
            <a:chExt cx="13504089" cy="7965243"/>
          </a:xfrm>
        </p:grpSpPr>
        <p:sp>
          <p:nvSpPr>
            <p:cNvPr id="140" name="Google Shape;140;p19"/>
            <p:cNvSpPr/>
            <p:nvPr/>
          </p:nvSpPr>
          <p:spPr>
            <a:xfrm>
              <a:off x="-6692328" y="-1023379"/>
              <a:ext cx="7965243" cy="7965243"/>
            </a:xfrm>
            <a:prstGeom prst="blockArc">
              <a:avLst>
                <a:gd fmla="val 18900000" name="adj1"/>
                <a:gd fmla="val 2700000" name="adj2"/>
                <a:gd fmla="val 271" name="adj3"/>
              </a:avLst>
            </a:prstGeom>
            <a:noFill/>
            <a:ln cap="flat" cmpd="sng" w="12700">
              <a:solidFill>
                <a:srgbClr val="35425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473774" y="311667"/>
              <a:ext cx="6337986" cy="623098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473774" y="311667"/>
              <a:ext cx="6337986" cy="62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9457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Roboto"/>
                <a:buNone/>
              </a:pPr>
              <a:r>
                <a:rPr lang="ru-RU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Недостаток знаний о поведении человека</a:t>
              </a:r>
              <a:endParaRPr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84338" y="233780"/>
              <a:ext cx="778872" cy="778872"/>
            </a:xfrm>
            <a:prstGeom prst="ellipse">
              <a:avLst/>
            </a:prstGeom>
            <a:solidFill>
              <a:schemeClr val="l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986315" y="1246196"/>
              <a:ext cx="5825446" cy="623098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986315" y="1246196"/>
              <a:ext cx="5825446" cy="62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9457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Roboto"/>
                <a:buNone/>
              </a:pPr>
              <a:r>
                <a:rPr lang="ru-RU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Предубеждения</a:t>
              </a:r>
              <a:endParaRPr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596879" y="1168308"/>
              <a:ext cx="778872" cy="778872"/>
            </a:xfrm>
            <a:prstGeom prst="ellipse">
              <a:avLst/>
            </a:prstGeom>
            <a:solidFill>
              <a:schemeClr val="l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1220687" y="2180724"/>
              <a:ext cx="5591074" cy="623098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1220687" y="2180724"/>
              <a:ext cx="5591074" cy="62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9457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Roboto"/>
                <a:buNone/>
              </a:pPr>
              <a:r>
                <a:rPr lang="ru-RU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Неразрешенные конфликты</a:t>
              </a:r>
              <a:endParaRPr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831251" y="2102837"/>
              <a:ext cx="778872" cy="778872"/>
            </a:xfrm>
            <a:prstGeom prst="ellipse">
              <a:avLst/>
            </a:prstGeom>
            <a:solidFill>
              <a:schemeClr val="l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220687" y="3114661"/>
              <a:ext cx="5591074" cy="623098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1220687" y="3114661"/>
              <a:ext cx="5591074" cy="62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9457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Roboto"/>
                <a:buNone/>
              </a:pPr>
              <a:r>
                <a:rPr lang="ru-RU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Ненайденное успокоение</a:t>
              </a:r>
              <a:endParaRPr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831251" y="3036774"/>
              <a:ext cx="778872" cy="778872"/>
            </a:xfrm>
            <a:prstGeom prst="ellipse">
              <a:avLst/>
            </a:prstGeom>
            <a:solidFill>
              <a:schemeClr val="l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986315" y="4049190"/>
              <a:ext cx="5825446" cy="623098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986315" y="4049190"/>
              <a:ext cx="5825446" cy="62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9457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Roboto"/>
                <a:buNone/>
              </a:pPr>
              <a:r>
                <a:rPr lang="ru-RU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Нежелание исследовать </a:t>
              </a:r>
              <a:endParaRPr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96879" y="3971303"/>
              <a:ext cx="778872" cy="778872"/>
            </a:xfrm>
            <a:prstGeom prst="ellipse">
              <a:avLst/>
            </a:prstGeom>
            <a:solidFill>
              <a:schemeClr val="l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473774" y="4983719"/>
              <a:ext cx="6337986" cy="623098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473774" y="4983719"/>
              <a:ext cx="6337986" cy="62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94575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Roboto"/>
                <a:buNone/>
              </a:pPr>
              <a:r>
                <a:rPr lang="ru-RU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Непонимание разницы между принятием и одобрением</a:t>
              </a:r>
              <a:endParaRPr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84338" y="4905832"/>
              <a:ext cx="778872" cy="778872"/>
            </a:xfrm>
            <a:prstGeom prst="ellipse">
              <a:avLst/>
            </a:prstGeom>
            <a:solidFill>
              <a:schemeClr val="l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9"/>
          <p:cNvSpPr txBox="1"/>
          <p:nvPr/>
        </p:nvSpPr>
        <p:spPr>
          <a:xfrm>
            <a:off x="257175" y="146592"/>
            <a:ext cx="6896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БЕЗУСЛОВНОМУ ПРИНЯТИЮ ВОПРОСА СОИСКАТЕЛЯ МОГУТ МЕШАТЬ СЛЕДУЮЩИЕ ФАКТОРЫ: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assortment of blank wooden cubes"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464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4735868" y="127931"/>
            <a:ext cx="6896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ПРОЦЕСС ВЗАИМОДЕЙСТВИЯ С СОИСКАТЕЛЕМ ПРИ СОБЕСЕДОВАНИИ: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>
            <a:off x="4857439" y="1224749"/>
            <a:ext cx="7154090" cy="4894903"/>
            <a:chOff x="6298" y="505083"/>
            <a:chExt cx="7154090" cy="4894903"/>
          </a:xfrm>
        </p:grpSpPr>
        <p:sp>
          <p:nvSpPr>
            <p:cNvPr id="172" name="Google Shape;172;p21"/>
            <p:cNvSpPr/>
            <p:nvPr/>
          </p:nvSpPr>
          <p:spPr>
            <a:xfrm>
              <a:off x="6298" y="505083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39383" y="538168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ПОДГОТОВКА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2054627" y="836430"/>
              <a:ext cx="399122" cy="46689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2054627" y="929810"/>
              <a:ext cx="279385" cy="280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2642016" y="505083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rgbClr val="AE8D8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2675101" y="538168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УСТАНОВЛЕНИЕ ДОВЕРИТЕЛЬНЫХ ОТНОШЕНИЙ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4690345" y="836430"/>
              <a:ext cx="399122" cy="46689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8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4690345" y="929810"/>
              <a:ext cx="279385" cy="280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5277733" y="505083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rgbClr val="B976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5310818" y="538168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АКТИВНОЕ СЛУШАНИЕ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 rot="5400000">
              <a:off x="6019500" y="1766462"/>
              <a:ext cx="399122" cy="46689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06C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6078993" y="1800350"/>
              <a:ext cx="280138" cy="279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5277733" y="2387738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5310818" y="2420823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ФОКУС НА ЭМОЦИЯХ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 rot="10800000">
              <a:off x="4712937" y="2719085"/>
              <a:ext cx="399122" cy="46689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1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4832674" y="2812465"/>
              <a:ext cx="279385" cy="280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2642016" y="2387738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rgbClr val="D83E3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2675101" y="2420823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ФОКУС НА МЫСЛЯХ (УТОЧНЕНИЕ)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 rot="10800000">
              <a:off x="2077219" y="2719085"/>
              <a:ext cx="399122" cy="46689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725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2196956" y="2812465"/>
              <a:ext cx="279385" cy="280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6298" y="2387738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rgbClr val="E9212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 txBox="1"/>
            <p:nvPr/>
          </p:nvSpPr>
          <p:spPr>
            <a:xfrm>
              <a:off x="39383" y="2420823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ФОКУС НА ПОВЕДЕНИИ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 rot="5400000">
              <a:off x="748065" y="3649117"/>
              <a:ext cx="399122" cy="46689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807558" y="3683005"/>
              <a:ext cx="280138" cy="279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298" y="4270393"/>
              <a:ext cx="1882655" cy="1129593"/>
            </a:xfrm>
            <a:prstGeom prst="roundRect">
              <a:avLst>
                <a:gd fmla="val 10000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39383" y="4303478"/>
              <a:ext cx="1816485" cy="106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b="1" lang="ru-RU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ПОДГОТОВКА ОТЧЕТА (ВЫВОДЫ)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