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Arial Black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ArialBlack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lay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>
                <a:solidFill>
                  <a:srgbClr val="727272"/>
                </a:solidFill>
                <a:latin typeface="Play"/>
                <a:ea typeface="Play"/>
                <a:cs typeface="Play"/>
                <a:sym typeface="Play"/>
              </a:rPr>
              <a:t>Упражнение «Интервью»</a:t>
            </a:r>
            <a:endParaRPr b="0" i="0">
              <a:solidFill>
                <a:srgbClr val="727272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>
                <a:solidFill>
                  <a:srgbClr val="727272"/>
                </a:solidFill>
                <a:latin typeface="Play"/>
                <a:ea typeface="Play"/>
                <a:cs typeface="Play"/>
                <a:sym typeface="Play"/>
              </a:rPr>
              <a:t>Цель: </a:t>
            </a:r>
            <a:r>
              <a:rPr b="0" i="0" lang="en-US">
                <a:solidFill>
                  <a:srgbClr val="727272"/>
                </a:solidFill>
                <a:latin typeface="Play"/>
                <a:ea typeface="Play"/>
                <a:cs typeface="Play"/>
                <a:sym typeface="Play"/>
              </a:rPr>
              <a:t>познакомить участников тренинга.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>
                <a:solidFill>
                  <a:srgbClr val="727272"/>
                </a:solidFill>
                <a:latin typeface="Play"/>
                <a:ea typeface="Play"/>
                <a:cs typeface="Play"/>
                <a:sym typeface="Play"/>
              </a:rPr>
              <a:t>Продолжительность: </a:t>
            </a:r>
            <a:r>
              <a:rPr b="0" i="0" lang="en-US">
                <a:solidFill>
                  <a:srgbClr val="727272"/>
                </a:solidFill>
                <a:latin typeface="Play"/>
                <a:ea typeface="Play"/>
                <a:cs typeface="Play"/>
                <a:sym typeface="Play"/>
              </a:rPr>
              <a:t>15-20 минут.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>
                <a:solidFill>
                  <a:srgbClr val="727272"/>
                </a:solidFill>
                <a:latin typeface="Play"/>
                <a:ea typeface="Play"/>
                <a:cs typeface="Play"/>
                <a:sym typeface="Play"/>
              </a:rPr>
              <a:t>Педагог:</a:t>
            </a:r>
            <a:endParaRPr b="0" i="0">
              <a:solidFill>
                <a:srgbClr val="727272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>
                <a:solidFill>
                  <a:srgbClr val="727272"/>
                </a:solidFill>
                <a:latin typeface="Play"/>
                <a:ea typeface="Play"/>
                <a:cs typeface="Play"/>
                <a:sym typeface="Play"/>
              </a:rPr>
              <a:t>Попросите участников разбиться на пары.</a:t>
            </a:r>
            <a:endParaRPr b="0" i="0">
              <a:solidFill>
                <a:srgbClr val="727272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727272"/>
                </a:solidFill>
                <a:latin typeface="Play"/>
                <a:ea typeface="Play"/>
                <a:cs typeface="Play"/>
                <a:sym typeface="Play"/>
              </a:rPr>
              <a:t>«Ваша задача – познакомиться друг с другом, поочередно исполняя роль интервьюера. Вы можете спрашивать друг у друга о том, что считаете возможным, интересным и необходимым для знакомства.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727272"/>
                </a:solidFill>
                <a:latin typeface="Play"/>
                <a:ea typeface="Play"/>
                <a:cs typeface="Play"/>
                <a:sym typeface="Play"/>
              </a:rPr>
              <a:t>В течение десяти минут интервью берет один человек, затем участники меняются ролями. После беседы представьте друг друга всем остальным участникам».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1" Type="http://schemas.openxmlformats.org/officeDocument/2006/relationships/image" Target="../media/image14.png"/><Relationship Id="rId10" Type="http://schemas.openxmlformats.org/officeDocument/2006/relationships/image" Target="../media/image4.png"/><Relationship Id="rId12" Type="http://schemas.openxmlformats.org/officeDocument/2006/relationships/image" Target="../media/image16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5133911" y="1277153"/>
            <a:ext cx="5999583" cy="23326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Font typeface="Roboto"/>
              <a:buNone/>
            </a:pPr>
            <a:r>
              <a:rPr lang="en-US" sz="40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Как проводить собеседования по компетенциям и оценивать кандидатов?</a:t>
            </a:r>
            <a:endParaRPr sz="4000"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5133911" y="4115415"/>
            <a:ext cx="61010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Из серии Мастер классов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TOOLBOX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РЕКРУТЕРА ПЕРСОНАЛА</a:t>
            </a:r>
            <a:endParaRPr/>
          </a:p>
        </p:txBody>
      </p:sp>
      <p:pic>
        <p:nvPicPr>
          <p:cNvPr descr="Изображение выглядит как текст, логотип, Шрифт, Торговая марка&#10;&#10;Автоматически созданное описание"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7380" y="107181"/>
            <a:ext cx="2010821" cy="778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Шрифт, Графика, снимок экрана, логотип&#10;&#10;Автоматически созданное описание" id="92" name="Google Shape;9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5437" y="150503"/>
            <a:ext cx="1716596" cy="6915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4846320" y="5986356"/>
            <a:ext cx="6908696" cy="807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Данный документ был разработан в рамках проекта USAID «Безопасная миграция в Центральной Азии». Презентационные документы были созданы при поддержке американского народа через Агентство США по международному развитию (USAID). Ответственность за содержание продукта лежит на Winrock International и не обязательно отражает официальную точку зрения USAID или правительства США.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Графика, Шрифт, графический дизайн, дизайн&#10;&#10;Автоматически созданное описание" id="94" name="Google Shape;9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09269" y="227858"/>
            <a:ext cx="2010821" cy="501793"/>
          </a:xfrm>
          <a:prstGeom prst="rect">
            <a:avLst/>
          </a:prstGeom>
          <a:noFill/>
          <a:ln>
            <a:noFill/>
          </a:ln>
          <a:effectLst>
            <a:outerShdw blurRad="50800" sx="101000" rotWithShape="0" algn="t" dir="5400000" dist="38100" sy="101000">
              <a:schemeClr val="dk2"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3"/>
          <p:cNvGrpSpPr/>
          <p:nvPr/>
        </p:nvGrpSpPr>
        <p:grpSpPr>
          <a:xfrm>
            <a:off x="96520" y="653179"/>
            <a:ext cx="4759960" cy="5866600"/>
            <a:chOff x="0" y="2939"/>
            <a:chExt cx="4759960" cy="5866600"/>
          </a:xfrm>
        </p:grpSpPr>
        <p:sp>
          <p:nvSpPr>
            <p:cNvPr id="300" name="Google Shape;300;p23"/>
            <p:cNvSpPr/>
            <p:nvPr/>
          </p:nvSpPr>
          <p:spPr>
            <a:xfrm rot="5400000">
              <a:off x="2671317" y="-813428"/>
              <a:ext cx="1130911" cy="304637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3"/>
            <p:cNvSpPr txBox="1"/>
            <p:nvPr/>
          </p:nvSpPr>
          <p:spPr>
            <a:xfrm>
              <a:off x="1713586" y="199510"/>
              <a:ext cx="2991167" cy="1020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(situation) – ситуация, 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с которой кандидат столкнулся 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0" y="2939"/>
              <a:ext cx="1713585" cy="1413638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3"/>
            <p:cNvSpPr txBox="1"/>
            <p:nvPr/>
          </p:nvSpPr>
          <p:spPr>
            <a:xfrm>
              <a:off x="69008" y="71947"/>
              <a:ext cx="1575569" cy="1275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alibri"/>
                <a:buNone/>
              </a:pPr>
              <a:r>
                <a:rPr b="1" lang="en-US" sz="6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 rot="5400000">
              <a:off x="2671317" y="670892"/>
              <a:ext cx="1130911" cy="304637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0E0E0">
                <a:alpha val="89803"/>
              </a:srgbClr>
            </a:solidFill>
            <a:ln cap="flat" cmpd="sng" w="12700">
              <a:solidFill>
                <a:srgbClr val="E0E0E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3"/>
            <p:cNvSpPr txBox="1"/>
            <p:nvPr/>
          </p:nvSpPr>
          <p:spPr>
            <a:xfrm>
              <a:off x="1713586" y="1683831"/>
              <a:ext cx="2991167" cy="1020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 (target) – цель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которая стояла перед ним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0" y="1487260"/>
              <a:ext cx="1713585" cy="1413638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3"/>
            <p:cNvSpPr txBox="1"/>
            <p:nvPr/>
          </p:nvSpPr>
          <p:spPr>
            <a:xfrm>
              <a:off x="69008" y="1556268"/>
              <a:ext cx="1575569" cy="1275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alibri"/>
                <a:buNone/>
              </a:pPr>
              <a:r>
                <a:rPr b="1" lang="en-US" sz="6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 rot="5400000">
              <a:off x="2671317" y="2155213"/>
              <a:ext cx="1130911" cy="304637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E8CA">
                <a:alpha val="89803"/>
              </a:srgbClr>
            </a:solidFill>
            <a:ln cap="flat" cmpd="sng" w="12700">
              <a:solidFill>
                <a:srgbClr val="FFE8C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3"/>
            <p:cNvSpPr txBox="1"/>
            <p:nvPr/>
          </p:nvSpPr>
          <p:spPr>
            <a:xfrm>
              <a:off x="1713586" y="3168152"/>
              <a:ext cx="2991167" cy="1020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(action) –действие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предпринятые кандидатом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0" y="2971580"/>
              <a:ext cx="1713585" cy="1413638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3"/>
            <p:cNvSpPr txBox="1"/>
            <p:nvPr/>
          </p:nvSpPr>
          <p:spPr>
            <a:xfrm>
              <a:off x="69008" y="3040588"/>
              <a:ext cx="1575569" cy="1275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alibri"/>
                <a:buNone/>
              </a:pPr>
              <a:r>
                <a:rPr b="1" lang="en-US" sz="6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 rot="5400000">
              <a:off x="2671317" y="3639534"/>
              <a:ext cx="1130911" cy="304637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CFDEE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3"/>
            <p:cNvSpPr txBox="1"/>
            <p:nvPr/>
          </p:nvSpPr>
          <p:spPr>
            <a:xfrm>
              <a:off x="1713586" y="4652473"/>
              <a:ext cx="2991167" cy="1020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 (result) – результат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итог ситуации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0" y="4455901"/>
              <a:ext cx="1713585" cy="1413638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3"/>
            <p:cNvSpPr txBox="1"/>
            <p:nvPr/>
          </p:nvSpPr>
          <p:spPr>
            <a:xfrm>
              <a:off x="69008" y="4524909"/>
              <a:ext cx="1575569" cy="1275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alibri"/>
                <a:buNone/>
              </a:pPr>
              <a:r>
                <a:rPr b="1" lang="en-US" sz="6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/>
            </a:p>
          </p:txBody>
        </p:sp>
      </p:grpSp>
      <p:pic>
        <p:nvPicPr>
          <p:cNvPr descr="Изображение выглядит как одежда, человек, мебель, стена&#10;&#10;Автоматически созданное описание" id="316" name="Google Shape;316;p23"/>
          <p:cNvPicPr preferRelativeResize="0"/>
          <p:nvPr/>
        </p:nvPicPr>
        <p:blipFill rotWithShape="1">
          <a:blip r:embed="rId3">
            <a:alphaModFix/>
          </a:blip>
          <a:srcRect b="0" l="11803" r="18370" t="0"/>
          <a:stretch/>
        </p:blipFill>
        <p:spPr>
          <a:xfrm>
            <a:off x="5008880" y="0"/>
            <a:ext cx="7183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3"/>
          <p:cNvSpPr txBox="1"/>
          <p:nvPr/>
        </p:nvSpPr>
        <p:spPr>
          <a:xfrm>
            <a:off x="975360" y="188575"/>
            <a:ext cx="32816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35065"/>
                </a:solidFill>
                <a:latin typeface="Roboto"/>
                <a:ea typeface="Roboto"/>
                <a:cs typeface="Roboto"/>
                <a:sym typeface="Roboto"/>
              </a:rPr>
              <a:t>М</a:t>
            </a:r>
            <a:r>
              <a:rPr b="1" i="0" lang="en-US" sz="2400">
                <a:solidFill>
                  <a:srgbClr val="435065"/>
                </a:solidFill>
                <a:latin typeface="Roboto"/>
                <a:ea typeface="Roboto"/>
                <a:cs typeface="Roboto"/>
                <a:sym typeface="Roboto"/>
              </a:rPr>
              <a:t>ЕТОД</a:t>
            </a:r>
            <a:r>
              <a:rPr b="1" lang="en-US" sz="2400">
                <a:solidFill>
                  <a:srgbClr val="435065"/>
                </a:solidFill>
                <a:latin typeface="Roboto"/>
                <a:ea typeface="Roboto"/>
                <a:cs typeface="Roboto"/>
                <a:sym typeface="Roboto"/>
              </a:rPr>
              <a:t>ИКА</a:t>
            </a:r>
            <a:r>
              <a:rPr b="1" i="0" lang="en-US" sz="2400">
                <a:solidFill>
                  <a:srgbClr val="435065"/>
                </a:solidFill>
                <a:latin typeface="Roboto"/>
                <a:ea typeface="Roboto"/>
                <a:cs typeface="Roboto"/>
                <a:sym typeface="Roboto"/>
              </a:rPr>
              <a:t> STAR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 business team working on their business project together at office" id="322" name="Google Shape;322;p24"/>
          <p:cNvPicPr preferRelativeResize="0"/>
          <p:nvPr/>
        </p:nvPicPr>
        <p:blipFill rotWithShape="1">
          <a:blip r:embed="rId3">
            <a:alphaModFix/>
          </a:blip>
          <a:srcRect b="9677" l="0" r="0" t="588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4"/>
          <p:cNvSpPr txBox="1"/>
          <p:nvPr/>
        </p:nvSpPr>
        <p:spPr>
          <a:xfrm>
            <a:off x="426720" y="562094"/>
            <a:ext cx="111150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rPr>
              <a:t>Упражнение «Собеседование»</a:t>
            </a:r>
            <a:endParaRPr b="1" sz="4000">
              <a:solidFill>
                <a:srgbClr val="7570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81A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/>
          <p:nvPr>
            <p:ph type="title"/>
          </p:nvPr>
        </p:nvSpPr>
        <p:spPr>
          <a:xfrm>
            <a:off x="2933700" y="367982"/>
            <a:ext cx="6324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СПАСИБО ЗА ВНИМАНИЕ!</a:t>
            </a:r>
            <a:endParaRPr b="1"/>
          </a:p>
        </p:txBody>
      </p:sp>
      <p:sp>
        <p:nvSpPr>
          <p:cNvPr id="334" name="Google Shape;334;p26"/>
          <p:cNvSpPr txBox="1"/>
          <p:nvPr>
            <p:ph idx="1" type="body"/>
          </p:nvPr>
        </p:nvSpPr>
        <p:spPr>
          <a:xfrm>
            <a:off x="147320" y="1602105"/>
            <a:ext cx="118973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/>
              <a:t>Темы следующих мастер классов: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1" lang="en-US" sz="3200"/>
              <a:t>Как использовать социальные сети и другие каналы для поиска талантов</a:t>
            </a:r>
            <a:endParaRPr b="1" sz="3200"/>
          </a:p>
          <a:p>
            <a:pPr indent="-22860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1" lang="en-US" sz="3200"/>
              <a:t>Как создать сильный HR бренд и привлекать внимание кандидатов</a:t>
            </a:r>
            <a:endParaRPr b="1" sz="3200"/>
          </a:p>
          <a:p>
            <a:pPr indent="-22860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1" lang="en-US" sz="3200"/>
              <a:t>Как развивать свои профессиональные навыки и компетенции в области рекрутинга</a:t>
            </a:r>
            <a:endParaRPr b="1" sz="3200"/>
          </a:p>
          <a:p>
            <a:pPr indent="-22860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1" lang="en-US" sz="3200"/>
              <a:t>Как справляться со стрессом и выгоранием в работе рекрутера</a:t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457200" y="2909054"/>
            <a:ext cx="34950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Упражнение «Интервью»</a:t>
            </a:r>
            <a:endParaRPr b="0" i="0"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Изображение выглядит как одежда, человек, стена, Человеческое лицо&#10;&#10;Автоматически созданное описание"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10030" r="10962" t="0"/>
          <a:stretch/>
        </p:blipFill>
        <p:spPr>
          <a:xfrm>
            <a:off x="4064000" y="0"/>
            <a:ext cx="812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человек, ноутбук, в помещении, одежда&#10;&#10;Автоматически созданное описание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2343" y="-13158"/>
            <a:ext cx="6509657" cy="433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3873955" y="4634183"/>
            <a:ext cx="8061578" cy="180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"Перед тем, как нанять кого-то, вы должны быть абсолютно уверены в том, что этот человек имеет все четыре основных качества: энергию, способность энергизировать других, страсть к работе и характер".</a:t>
            </a:r>
            <a:endParaRPr i="1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Джек Уэлч</a:t>
            </a:r>
            <a:endParaRPr i="1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796798" y="503203"/>
            <a:ext cx="4885545" cy="412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СОБЕСЕДОВАНИЕ</a:t>
            </a: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это процесс, в ходе которого работодатель и потенциальный сотрудник обмениваются информацией о вакансии, квалификации, мотивации и ожиданиях. </a:t>
            </a:r>
            <a:endParaRPr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громкоговоритель, мегафон, человек, красный&#10;&#10;Автоматически созданное описание"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42435" r="-1" t="0"/>
          <a:stretch/>
        </p:blipFill>
        <p:spPr>
          <a:xfrm flipH="1">
            <a:off x="0" y="0"/>
            <a:ext cx="592182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6"/>
          <p:cNvGrpSpPr/>
          <p:nvPr/>
        </p:nvGrpSpPr>
        <p:grpSpPr>
          <a:xfrm>
            <a:off x="5990464" y="334024"/>
            <a:ext cx="5721333" cy="6009078"/>
            <a:chOff x="813052" y="3515"/>
            <a:chExt cx="5721333" cy="6009078"/>
          </a:xfrm>
        </p:grpSpPr>
        <p:sp>
          <p:nvSpPr>
            <p:cNvPr id="118" name="Google Shape;118;p16"/>
            <p:cNvSpPr/>
            <p:nvPr/>
          </p:nvSpPr>
          <p:spPr>
            <a:xfrm rot="10800000">
              <a:off x="1648339" y="3515"/>
              <a:ext cx="4886046" cy="1670573"/>
            </a:xfrm>
            <a:prstGeom prst="homePlate">
              <a:avLst>
                <a:gd fmla="val 50000" name="adj"/>
              </a:avLst>
            </a:prstGeom>
            <a:solidFill>
              <a:srgbClr val="59595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2065982" y="3515"/>
              <a:ext cx="4468403" cy="167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736675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Сформулировать  требования к квалификации, опыту, навыкам и личным качествам кандидата.</a:t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813052" y="3515"/>
              <a:ext cx="1670573" cy="167057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 rot="10800000">
              <a:off x="1648339" y="2172768"/>
              <a:ext cx="4886046" cy="1670573"/>
            </a:xfrm>
            <a:prstGeom prst="homePlate">
              <a:avLst>
                <a:gd fmla="val 50000" name="adj"/>
              </a:avLst>
            </a:prstGeom>
            <a:solidFill>
              <a:srgbClr val="C85B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2065982" y="2172768"/>
              <a:ext cx="4468403" cy="167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736675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Указать условия работы: график, заработная плата, социальный пакет и перспективы карьерного роста</a:t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813052" y="2172768"/>
              <a:ext cx="1670573" cy="1670573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 rot="10800000">
              <a:off x="1648339" y="4342020"/>
              <a:ext cx="4886046" cy="1670573"/>
            </a:xfrm>
            <a:prstGeom prst="homePlate">
              <a:avLst>
                <a:gd fmla="val 50000" name="adj"/>
              </a:avLst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2065982" y="4342020"/>
              <a:ext cx="4468403" cy="167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736675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Указать преимуществах работы в компании и о корпоративной культуре.</a:t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813052" y="4342020"/>
              <a:ext cx="1670573" cy="1670573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16"/>
          <p:cNvSpPr txBox="1"/>
          <p:nvPr/>
        </p:nvSpPr>
        <p:spPr>
          <a:xfrm>
            <a:off x="552659" y="330509"/>
            <a:ext cx="508446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Открытие и описание вакансии</a:t>
            </a:r>
            <a:endParaRPr b="1"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655320" y="334053"/>
            <a:ext cx="10881359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ЧТО ДОЛЖНА ВКЛЮЧАТЬ В СЕБЯ ЗАЯВКА НА ПОДБОР ПЕРСОНАЛА</a:t>
            </a:r>
            <a:endParaRPr b="0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                                                                                                                                       </a:t>
            </a:r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71703" y="1140452"/>
            <a:ext cx="12048592" cy="5207014"/>
            <a:chOff x="15030" y="673092"/>
            <a:chExt cx="12048592" cy="5207014"/>
          </a:xfrm>
        </p:grpSpPr>
        <p:sp>
          <p:nvSpPr>
            <p:cNvPr id="139" name="Google Shape;139;p18"/>
            <p:cNvSpPr/>
            <p:nvPr/>
          </p:nvSpPr>
          <p:spPr>
            <a:xfrm>
              <a:off x="1698348" y="1132908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1867147" y="1176688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15030" y="673092"/>
              <a:ext cx="1685117" cy="1011070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8"/>
            <p:cNvSpPr txBox="1"/>
            <p:nvPr/>
          </p:nvSpPr>
          <p:spPr>
            <a:xfrm>
              <a:off x="15030" y="673092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Название предприятия: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3771043" y="1132908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A79E9E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3939842" y="1176688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2087725" y="673092"/>
              <a:ext cx="1685117" cy="1011070"/>
            </a:xfrm>
            <a:prstGeom prst="rect">
              <a:avLst/>
            </a:prstGeom>
            <a:solidFill>
              <a:srgbClr val="A69F9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2087725" y="673092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Сфера деятельности организации: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843738" y="1132908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A99898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 txBox="1"/>
            <p:nvPr/>
          </p:nvSpPr>
          <p:spPr>
            <a:xfrm>
              <a:off x="6012537" y="1176688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4160420" y="673092"/>
              <a:ext cx="1685117" cy="1011070"/>
            </a:xfrm>
            <a:prstGeom prst="rect">
              <a:avLst/>
            </a:prstGeom>
            <a:solidFill>
              <a:srgbClr val="A999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4160420" y="673092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E-mail: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7916433" y="1132908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AC9292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8085232" y="1176688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233115" y="673092"/>
              <a:ext cx="1685117" cy="1011070"/>
            </a:xfrm>
            <a:prstGeom prst="rect">
              <a:avLst/>
            </a:prstGeom>
            <a:solidFill>
              <a:srgbClr val="AB939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6233115" y="673092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Причина образования вакансии: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9989128" y="1132908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AF8B8B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8"/>
            <p:cNvSpPr txBox="1"/>
            <p:nvPr/>
          </p:nvSpPr>
          <p:spPr>
            <a:xfrm>
              <a:off x="10157927" y="1176688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8305810" y="673092"/>
              <a:ext cx="1685117" cy="1011070"/>
            </a:xfrm>
            <a:prstGeom prst="rect">
              <a:avLst/>
            </a:prstGeom>
            <a:solidFill>
              <a:srgbClr val="AE8D8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8305810" y="673092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Оптимальные сроки закрытия вакансии: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857589" y="1682363"/>
              <a:ext cx="10363475" cy="35697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5748"/>
                  </a:lnTo>
                  <a:lnTo>
                    <a:pt x="0" y="65748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B28585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8"/>
            <p:cNvSpPr txBox="1"/>
            <p:nvPr/>
          </p:nvSpPr>
          <p:spPr>
            <a:xfrm>
              <a:off x="5780058" y="1858912"/>
              <a:ext cx="518536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0378505" y="673092"/>
              <a:ext cx="1685117" cy="1011070"/>
            </a:xfrm>
            <a:prstGeom prst="rect">
              <a:avLst/>
            </a:prstGeom>
            <a:solidFill>
              <a:srgbClr val="B1878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10378505" y="673092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Название вакантной должности: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698348" y="2531556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B57F7F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1867147" y="2575336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5030" y="2071740"/>
              <a:ext cx="1685117" cy="1011070"/>
            </a:xfrm>
            <a:prstGeom prst="rect">
              <a:avLst/>
            </a:prstGeom>
            <a:solidFill>
              <a:srgbClr val="B4808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15030" y="2071740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Функциональные обязанности кандидата: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3771043" y="2531556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B87878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3939842" y="2575336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2087725" y="2071740"/>
              <a:ext cx="1685117" cy="1011070"/>
            </a:xfrm>
            <a:prstGeom prst="rect">
              <a:avLst/>
            </a:prstGeom>
            <a:solidFill>
              <a:srgbClr val="B87A7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2087725" y="2071740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Кому подчиняется (должность):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5843738" y="2531556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BC7171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6012537" y="2575336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4160420" y="2071740"/>
              <a:ext cx="1685117" cy="1011070"/>
            </a:xfrm>
            <a:prstGeom prst="rect">
              <a:avLst/>
            </a:prstGeom>
            <a:solidFill>
              <a:srgbClr val="BB737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4160420" y="2071740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Подчиненные (количество, должности):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7916433" y="2531556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BF6A6A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8085232" y="2575336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6233115" y="2071740"/>
              <a:ext cx="1685117" cy="1011070"/>
            </a:xfrm>
            <a:prstGeom prst="rect">
              <a:avLst/>
            </a:prstGeom>
            <a:solidFill>
              <a:srgbClr val="BF6C6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6233115" y="2071740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Характер работы: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9989128" y="2531556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C36363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10157927" y="2575336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8305810" y="2071740"/>
              <a:ext cx="1685117" cy="1011070"/>
            </a:xfrm>
            <a:prstGeom prst="rect">
              <a:avLst/>
            </a:prstGeom>
            <a:solidFill>
              <a:srgbClr val="C2656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8305810" y="2071740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Режим работы: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857589" y="3081011"/>
              <a:ext cx="10363475" cy="35697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5748"/>
                  </a:lnTo>
                  <a:lnTo>
                    <a:pt x="0" y="65748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C85B5B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5780058" y="3257560"/>
              <a:ext cx="518536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10378505" y="2071740"/>
              <a:ext cx="1685117" cy="1011070"/>
            </a:xfrm>
            <a:prstGeom prst="rect">
              <a:avLst/>
            </a:prstGeom>
            <a:solidFill>
              <a:srgbClr val="C65E5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8"/>
            <p:cNvSpPr txBox="1"/>
            <p:nvPr/>
          </p:nvSpPr>
          <p:spPr>
            <a:xfrm>
              <a:off x="10378505" y="2071740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Испытатель-ный срок: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1698348" y="3930203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CC5353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1867147" y="3973984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15030" y="3470388"/>
              <a:ext cx="1685117" cy="1011070"/>
            </a:xfrm>
            <a:prstGeom prst="rect">
              <a:avLst/>
            </a:prstGeom>
            <a:solidFill>
              <a:srgbClr val="C9585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8"/>
            <p:cNvSpPr txBox="1"/>
            <p:nvPr/>
          </p:nvSpPr>
          <p:spPr>
            <a:xfrm>
              <a:off x="15030" y="3470388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З/п на испытатель-ном сроке: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3771043" y="3930203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D04B4B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8"/>
            <p:cNvSpPr txBox="1"/>
            <p:nvPr/>
          </p:nvSpPr>
          <p:spPr>
            <a:xfrm>
              <a:off x="3939842" y="3973984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2087725" y="3470388"/>
              <a:ext cx="1685117" cy="1011070"/>
            </a:xfrm>
            <a:prstGeom prst="rect">
              <a:avLst/>
            </a:prstGeom>
            <a:solidFill>
              <a:srgbClr val="CD50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8"/>
            <p:cNvSpPr txBox="1"/>
            <p:nvPr/>
          </p:nvSpPr>
          <p:spPr>
            <a:xfrm>
              <a:off x="2087725" y="3470388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З/п в дальнейшем: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5843738" y="3930203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D54343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8"/>
            <p:cNvSpPr txBox="1"/>
            <p:nvPr/>
          </p:nvSpPr>
          <p:spPr>
            <a:xfrm>
              <a:off x="6012537" y="3973984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4160420" y="3470388"/>
              <a:ext cx="1685117" cy="1011070"/>
            </a:xfrm>
            <a:prstGeom prst="rect">
              <a:avLst/>
            </a:prstGeom>
            <a:solidFill>
              <a:srgbClr val="D1494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8"/>
            <p:cNvSpPr txBox="1"/>
            <p:nvPr/>
          </p:nvSpPr>
          <p:spPr>
            <a:xfrm>
              <a:off x="4160420" y="3470388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Наличие командировок: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7916433" y="3930203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D93C3C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8"/>
            <p:cNvSpPr txBox="1"/>
            <p:nvPr/>
          </p:nvSpPr>
          <p:spPr>
            <a:xfrm>
              <a:off x="8085232" y="3973984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6233115" y="3470388"/>
              <a:ext cx="1685117" cy="1011070"/>
            </a:xfrm>
            <a:prstGeom prst="rect">
              <a:avLst/>
            </a:prstGeom>
            <a:solidFill>
              <a:srgbClr val="D6414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6233115" y="3470388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Карьерные перспективы: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9989128" y="3930203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DE3333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10157927" y="3973984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8305810" y="3470388"/>
              <a:ext cx="1685117" cy="1011070"/>
            </a:xfrm>
            <a:prstGeom prst="rect">
              <a:avLst/>
            </a:prstGeom>
            <a:solidFill>
              <a:srgbClr val="DA393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8305810" y="3470388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Образование: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857589" y="4479659"/>
              <a:ext cx="10363475" cy="35697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5748"/>
                  </a:lnTo>
                  <a:lnTo>
                    <a:pt x="0" y="65748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E32B2B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5780058" y="4656208"/>
              <a:ext cx="518536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10378505" y="3470388"/>
              <a:ext cx="1685117" cy="1011070"/>
            </a:xfrm>
            <a:prstGeom prst="rect">
              <a:avLst/>
            </a:prstGeom>
            <a:solidFill>
              <a:srgbClr val="DF313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10378505" y="3470388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Знания и навыки, необходимые кандидату: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1698348" y="5328851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E82323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8"/>
            <p:cNvSpPr txBox="1"/>
            <p:nvPr/>
          </p:nvSpPr>
          <p:spPr>
            <a:xfrm>
              <a:off x="1867147" y="5372632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15030" y="4869036"/>
              <a:ext cx="1685117" cy="1011070"/>
            </a:xfrm>
            <a:prstGeom prst="rect">
              <a:avLst/>
            </a:prstGeom>
            <a:solidFill>
              <a:srgbClr val="E4292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8"/>
            <p:cNvSpPr txBox="1"/>
            <p:nvPr/>
          </p:nvSpPr>
          <p:spPr>
            <a:xfrm>
              <a:off x="15030" y="4869036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Личные качества: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3771043" y="5328851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ED1A1A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8"/>
            <p:cNvSpPr txBox="1"/>
            <p:nvPr/>
          </p:nvSpPr>
          <p:spPr>
            <a:xfrm>
              <a:off x="3939842" y="5372632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2087725" y="4869036"/>
              <a:ext cx="1685117" cy="1011070"/>
            </a:xfrm>
            <a:prstGeom prst="rect">
              <a:avLst/>
            </a:prstGeom>
            <a:solidFill>
              <a:srgbClr val="E9212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8"/>
            <p:cNvSpPr txBox="1"/>
            <p:nvPr/>
          </p:nvSpPr>
          <p:spPr>
            <a:xfrm>
              <a:off x="2087725" y="4869036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Водительские права, категории: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5843738" y="5328851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F21212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6012537" y="5372632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4160420" y="4869036"/>
              <a:ext cx="1685117" cy="1011070"/>
            </a:xfrm>
            <a:prstGeom prst="rect">
              <a:avLst/>
            </a:prstGeom>
            <a:solidFill>
              <a:srgbClr val="EE191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8"/>
            <p:cNvSpPr txBox="1"/>
            <p:nvPr/>
          </p:nvSpPr>
          <p:spPr>
            <a:xfrm>
              <a:off x="4160420" y="4869036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Наличие автомобиля: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7916433" y="5328851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F80909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8"/>
            <p:cNvSpPr txBox="1"/>
            <p:nvPr/>
          </p:nvSpPr>
          <p:spPr>
            <a:xfrm>
              <a:off x="8085232" y="5372632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6233115" y="4869036"/>
              <a:ext cx="1685117" cy="1011070"/>
            </a:xfrm>
            <a:prstGeom prst="rect">
              <a:avLst/>
            </a:prstGeom>
            <a:solidFill>
              <a:srgbClr val="F3101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6233115" y="4869036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Знание компьютерных программ: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9989128" y="5328851"/>
              <a:ext cx="35697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FE0000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8"/>
            <p:cNvSpPr txBox="1"/>
            <p:nvPr/>
          </p:nvSpPr>
          <p:spPr>
            <a:xfrm>
              <a:off x="10157927" y="5372632"/>
              <a:ext cx="19378" cy="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8305810" y="4869036"/>
              <a:ext cx="1685117" cy="1011070"/>
            </a:xfrm>
            <a:prstGeom prst="rect">
              <a:avLst/>
            </a:prstGeom>
            <a:solidFill>
              <a:srgbClr val="F9070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8305810" y="4869036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Дополнитель-ные требования: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0378505" y="4869036"/>
              <a:ext cx="1685117" cy="1011070"/>
            </a:xfrm>
            <a:prstGeom prst="rect">
              <a:avLst/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8"/>
            <p:cNvSpPr txBox="1"/>
            <p:nvPr/>
          </p:nvSpPr>
          <p:spPr>
            <a:xfrm>
              <a:off x="10378505" y="4869036"/>
              <a:ext cx="1685117" cy="10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650" lIns="82550" spcFirstLastPara="1" rIns="82550" wrap="square" tIns="8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Контактные телефоны: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/>
        </p:nvSpPr>
        <p:spPr>
          <a:xfrm>
            <a:off x="3048000" y="382508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ПРИМЕРНЫЙ НАБОР КОМПЕТЕНЦИ</a:t>
            </a: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Й</a:t>
            </a:r>
            <a:endParaRPr b="1" i="0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9" name="Google Shape;239;p19"/>
          <p:cNvGrpSpPr/>
          <p:nvPr/>
        </p:nvGrpSpPr>
        <p:grpSpPr>
          <a:xfrm>
            <a:off x="108004" y="905727"/>
            <a:ext cx="11975990" cy="5673191"/>
            <a:chOff x="1324" y="512761"/>
            <a:chExt cx="11975990" cy="5673191"/>
          </a:xfrm>
        </p:grpSpPr>
        <p:sp>
          <p:nvSpPr>
            <p:cNvPr id="240" name="Google Shape;240;p19"/>
            <p:cNvSpPr/>
            <p:nvPr/>
          </p:nvSpPr>
          <p:spPr>
            <a:xfrm>
              <a:off x="149058" y="679281"/>
              <a:ext cx="3700999" cy="1152827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9"/>
            <p:cNvSpPr txBox="1"/>
            <p:nvPr/>
          </p:nvSpPr>
          <p:spPr>
            <a:xfrm>
              <a:off x="149058" y="679281"/>
              <a:ext cx="3700999" cy="1152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7808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Инициативность</a:t>
              </a:r>
              <a:r>
                <a:rPr b="0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 — определение возможностей и их использование, самостоятельность действий, а не пассивное ожидание возможностей.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 flipH="1">
              <a:off x="1324" y="512761"/>
              <a:ext cx="806978" cy="121046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4212687" y="679281"/>
              <a:ext cx="3700999" cy="1152827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9"/>
            <p:cNvSpPr txBox="1"/>
            <p:nvPr/>
          </p:nvSpPr>
          <p:spPr>
            <a:xfrm>
              <a:off x="4212687" y="679281"/>
              <a:ext cx="3700999" cy="1152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7808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r>
                <a:rPr b="1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Деловая осведомленность</a:t>
              </a:r>
              <a:r>
                <a:rPr b="0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 — способность видеть и использовать благоприятные коммерческие возможности.</a:t>
              </a:r>
              <a:endParaRPr b="0" i="0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4064953" y="512761"/>
              <a:ext cx="806978" cy="121046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8276315" y="679281"/>
              <a:ext cx="3700999" cy="1152827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8276315" y="679281"/>
              <a:ext cx="3700999" cy="1152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7808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r>
                <a:rPr b="1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Умение работать в команде</a:t>
              </a:r>
              <a:r>
                <a:rPr b="0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 — желание предлагать идеи для решения задач; интерес к точке зрения членов команды; помощь в общего достижении результата; стремление к консенсусу.</a:t>
              </a: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8128581" y="512761"/>
              <a:ext cx="806978" cy="121046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149058" y="2130562"/>
              <a:ext cx="3700999" cy="1152827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9"/>
            <p:cNvSpPr txBox="1"/>
            <p:nvPr/>
          </p:nvSpPr>
          <p:spPr>
            <a:xfrm>
              <a:off x="149058" y="2130562"/>
              <a:ext cx="3700999" cy="1152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7808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r>
                <a:rPr b="1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Ориентация на достижение/результат</a:t>
              </a:r>
              <a:r>
                <a:rPr b="0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 — способность ставить и достигать цели, постоянный поиск путей повышения эффективности.</a:t>
              </a: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1324" y="1964043"/>
              <a:ext cx="806978" cy="121046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4212687" y="2130562"/>
              <a:ext cx="3700999" cy="1152827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9"/>
            <p:cNvSpPr txBox="1"/>
            <p:nvPr/>
          </p:nvSpPr>
          <p:spPr>
            <a:xfrm>
              <a:off x="4212687" y="2130562"/>
              <a:ext cx="3700999" cy="1152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7808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r>
                <a:rPr b="1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Коммуникации</a:t>
              </a:r>
              <a:r>
                <a:rPr b="0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 — способность создавать сообщения и передавать информацию ясно и последовательно в устной и письменной форме.</a:t>
              </a:r>
              <a:endParaRPr b="0" i="0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4064953" y="1964043"/>
              <a:ext cx="806978" cy="121046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8276315" y="2130562"/>
              <a:ext cx="3700999" cy="1152827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 txBox="1"/>
            <p:nvPr/>
          </p:nvSpPr>
          <p:spPr>
            <a:xfrm>
              <a:off x="8276315" y="2130562"/>
              <a:ext cx="3700999" cy="1152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7808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r>
                <a:rPr b="1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Гибкость</a:t>
              </a:r>
              <a:r>
                <a:rPr b="0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 — способность адаптироваться к различным ситуациям без потери эффективности.</a:t>
              </a:r>
              <a:endParaRPr b="0" i="0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8128581" y="1964043"/>
              <a:ext cx="806978" cy="121046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149058" y="3581843"/>
              <a:ext cx="3700999" cy="1152827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149058" y="3581843"/>
              <a:ext cx="3700999" cy="1152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7808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r>
                <a:rPr b="1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Лидерство</a:t>
              </a:r>
              <a:r>
                <a:rPr b="0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 — способность вдохновлять работников на достижение желаемых результатов, поддержание эффективных взаимоотношений с коллегами.</a:t>
              </a: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1324" y="3415324"/>
              <a:ext cx="806978" cy="1210468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4212687" y="3581843"/>
              <a:ext cx="3700999" cy="1152827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4212687" y="3581843"/>
              <a:ext cx="3700999" cy="1152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7808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r>
                <a:rPr b="1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Планирование</a:t>
              </a:r>
              <a:r>
                <a:rPr b="0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 — способность выбрать направление деятельности, разработать план действий, необходимых для достижения намеченного результата.</a:t>
              </a:r>
              <a:endParaRPr b="0" i="0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4064953" y="3415324"/>
              <a:ext cx="806978" cy="1210468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8276315" y="3581843"/>
              <a:ext cx="3700999" cy="1152827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8276315" y="3581843"/>
              <a:ext cx="3700999" cy="1152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7808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r>
                <a:rPr b="1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Стрессоустойчивость</a:t>
              </a:r>
              <a:r>
                <a:rPr b="0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 — стабильность при работе в условиях недостатка времени и сопротивления окружающей среды, контроль поведения в стрессовых ситуациях.</a:t>
              </a:r>
              <a:endParaRPr b="0" i="0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8128581" y="3415324"/>
              <a:ext cx="806978" cy="1210468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4212687" y="5033125"/>
              <a:ext cx="3700999" cy="1152827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4212687" y="5033125"/>
              <a:ext cx="3700999" cy="1152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7808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r>
                <a:rPr b="1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Делегирование</a:t>
              </a:r>
              <a:r>
                <a:rPr b="0" i="0" lang="en-US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 — умение эффективно распределять ответственность за принятие решений и соответствующие обязанности.</a:t>
              </a:r>
              <a:endParaRPr b="0" i="0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4064953" y="4866605"/>
              <a:ext cx="806978" cy="1210468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/>
          <p:nvPr/>
        </p:nvSpPr>
        <p:spPr>
          <a:xfrm>
            <a:off x="3372322" y="124150"/>
            <a:ext cx="51222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УПРАЖНЕНИЕ «ОПИШИ ВАКАНСИЮ»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0"/>
          <p:cNvGrpSpPr/>
          <p:nvPr/>
        </p:nvGrpSpPr>
        <p:grpSpPr>
          <a:xfrm>
            <a:off x="833120" y="738215"/>
            <a:ext cx="10525760" cy="5605089"/>
            <a:chOff x="833120" y="626455"/>
            <a:chExt cx="10525760" cy="5605089"/>
          </a:xfrm>
        </p:grpSpPr>
        <p:pic>
          <p:nvPicPr>
            <p:cNvPr descr="Изображение выглядит как одежда, Человеческое лицо, человек, женщина&#10;&#10;Автоматически созданное описание" id="276" name="Google Shape;276;p20"/>
            <p:cNvPicPr preferRelativeResize="0"/>
            <p:nvPr/>
          </p:nvPicPr>
          <p:blipFill rotWithShape="1">
            <a:blip r:embed="rId3">
              <a:alphaModFix/>
            </a:blip>
            <a:srcRect b="-1094" l="0" r="0" t="1095"/>
            <a:stretch/>
          </p:blipFill>
          <p:spPr>
            <a:xfrm>
              <a:off x="833120" y="626455"/>
              <a:ext cx="10525760" cy="5605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 выглядит как одежда, Человеческое лицо, человек, женщина&#10;&#10;Автоматически созданное описание" id="277" name="Google Shape;277;p20"/>
            <p:cNvPicPr preferRelativeResize="0"/>
            <p:nvPr/>
          </p:nvPicPr>
          <p:blipFill rotWithShape="1">
            <a:blip r:embed="rId4">
              <a:alphaModFix/>
            </a:blip>
            <a:srcRect b="1624" l="80309" r="771" t="51367"/>
            <a:stretch/>
          </p:blipFill>
          <p:spPr>
            <a:xfrm>
              <a:off x="5074920" y="3418839"/>
              <a:ext cx="2021840" cy="2711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20"/>
            <p:cNvSpPr/>
            <p:nvPr/>
          </p:nvSpPr>
          <p:spPr>
            <a:xfrm>
              <a:off x="9286240" y="3418839"/>
              <a:ext cx="2021840" cy="2711104"/>
            </a:xfrm>
            <a:prstGeom prst="rect">
              <a:avLst/>
            </a:prstGeom>
            <a:solidFill>
              <a:srgbClr val="F6AE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SMM </a:t>
              </a:r>
              <a:endPara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МЕНЕДЖЕР</a:t>
              </a:r>
              <a:endPara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883920" y="3418839"/>
              <a:ext cx="2021840" cy="2711104"/>
            </a:xfrm>
            <a:prstGeom prst="rect">
              <a:avLst/>
            </a:prstGeom>
            <a:solidFill>
              <a:srgbClr val="86DFFD"/>
            </a:solidFill>
            <a:ln cap="flat" cmpd="sng" w="28575">
              <a:solidFill>
                <a:srgbClr val="86DFF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ТОРГОВЫЙ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АГЕНТ</a:t>
              </a:r>
              <a:endParaRPr b="1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Изображение выглядит как одежда, Человеческое лицо, человек, женщина&#10;&#10;Автоматически созданное описание" id="280" name="Google Shape;280;p20"/>
            <p:cNvPicPr preferRelativeResize="0"/>
            <p:nvPr/>
          </p:nvPicPr>
          <p:blipFill rotWithShape="1">
            <a:blip r:embed="rId3">
              <a:alphaModFix/>
            </a:blip>
            <a:srcRect b="50536" l="40444" r="40347" t="1094"/>
            <a:stretch/>
          </p:blipFill>
          <p:spPr>
            <a:xfrm>
              <a:off x="883920" y="626455"/>
              <a:ext cx="2021840" cy="2711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20"/>
            <p:cNvSpPr/>
            <p:nvPr/>
          </p:nvSpPr>
          <p:spPr>
            <a:xfrm>
              <a:off x="5085080" y="626455"/>
              <a:ext cx="2021840" cy="2711104"/>
            </a:xfrm>
            <a:prstGeom prst="rect">
              <a:avLst/>
            </a:prstGeom>
            <a:solidFill>
              <a:srgbClr val="DF63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ДИЗАЙНЕР</a:t>
              </a:r>
              <a:endPara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одежда, человек, обувь, стена&#10;&#10;Автоматически созданное описание" id="286" name="Google Shape;286;p21"/>
          <p:cNvPicPr preferRelativeResize="0"/>
          <p:nvPr/>
        </p:nvPicPr>
        <p:blipFill rotWithShape="1">
          <a:blip r:embed="rId3">
            <a:alphaModFix/>
          </a:blip>
          <a:srcRect b="3864" l="121" r="0" t="1197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1"/>
          <p:cNvSpPr/>
          <p:nvPr/>
        </p:nvSpPr>
        <p:spPr>
          <a:xfrm>
            <a:off x="5334000" y="370363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/>
          <p:nvPr/>
        </p:nvSpPr>
        <p:spPr>
          <a:xfrm flipH="1" rot="10800000">
            <a:off x="5334000" y="3083294"/>
            <a:ext cx="16967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375920" y="257294"/>
            <a:ext cx="3911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rPr>
              <a:t>Организация и проведение собеседования</a:t>
            </a:r>
            <a:endParaRPr b="1" sz="4000">
              <a:solidFill>
                <a:srgbClr val="7570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